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3665" r:id="rId4"/>
  </p:sldMasterIdLst>
  <p:notesMasterIdLst>
    <p:notesMasterId r:id="rId42"/>
  </p:notesMasterIdLst>
  <p:sldIdLst>
    <p:sldId id="792" r:id="rId5"/>
    <p:sldId id="786" r:id="rId6"/>
    <p:sldId id="349" r:id="rId7"/>
    <p:sldId id="780" r:id="rId8"/>
    <p:sldId id="767" r:id="rId9"/>
    <p:sldId id="317" r:id="rId10"/>
    <p:sldId id="722" r:id="rId11"/>
    <p:sldId id="794" r:id="rId12"/>
    <p:sldId id="775" r:id="rId13"/>
    <p:sldId id="776" r:id="rId14"/>
    <p:sldId id="788" r:id="rId15"/>
    <p:sldId id="723" r:id="rId16"/>
    <p:sldId id="795" r:id="rId17"/>
    <p:sldId id="689" r:id="rId18"/>
    <p:sldId id="690" r:id="rId19"/>
    <p:sldId id="691" r:id="rId20"/>
    <p:sldId id="768" r:id="rId21"/>
    <p:sldId id="699" r:id="rId22"/>
    <p:sldId id="757" r:id="rId23"/>
    <p:sldId id="707" r:id="rId24"/>
    <p:sldId id="762" r:id="rId25"/>
    <p:sldId id="697" r:id="rId26"/>
    <p:sldId id="784" r:id="rId27"/>
    <p:sldId id="700" r:id="rId28"/>
    <p:sldId id="758" r:id="rId29"/>
    <p:sldId id="704" r:id="rId30"/>
    <p:sldId id="701" r:id="rId31"/>
    <p:sldId id="702" r:id="rId32"/>
    <p:sldId id="703" r:id="rId33"/>
    <p:sldId id="750" r:id="rId34"/>
    <p:sldId id="751" r:id="rId35"/>
    <p:sldId id="752" r:id="rId36"/>
    <p:sldId id="783" r:id="rId37"/>
    <p:sldId id="753" r:id="rId38"/>
    <p:sldId id="790" r:id="rId39"/>
    <p:sldId id="749" r:id="rId40"/>
    <p:sldId id="791"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06B793-60BE-ED88-7F09-508A9505BC44}" name="Jennifer Wong" initials="JW" userId="S::jwong@inresg.org::8dee3279-e734-44e1-9caf-addd40e4f54e"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76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392"/>
    <p:restoredTop sz="96197"/>
  </p:normalViewPr>
  <p:slideViewPr>
    <p:cSldViewPr snapToGrid="0">
      <p:cViewPr varScale="1">
        <p:scale>
          <a:sx n="119" d="100"/>
          <a:sy n="119" d="100"/>
        </p:scale>
        <p:origin x="232" y="368"/>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44DAB6-414D-7947-856C-27F5AC0E95AC}" type="datetimeFigureOut">
              <a:rPr lang="en-US" smtClean="0"/>
              <a:t>12/3/25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E30259-65DD-7343-91E0-12C0680D0BA3}" type="slidenum">
              <a:rPr lang="en-US" smtClean="0"/>
              <a:t>‹#›</a:t>
            </a:fld>
            <a:endParaRPr lang="en-US" dirty="0"/>
          </a:p>
        </p:txBody>
      </p:sp>
    </p:spTree>
    <p:extLst>
      <p:ext uri="{BB962C8B-B14F-4D97-AF65-F5344CB8AC3E}">
        <p14:creationId xmlns:p14="http://schemas.microsoft.com/office/powerpoint/2010/main" val="352444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1</a:t>
            </a:fld>
            <a:endParaRPr lang="en-US" dirty="0"/>
          </a:p>
        </p:txBody>
      </p:sp>
    </p:spTree>
    <p:extLst>
      <p:ext uri="{BB962C8B-B14F-4D97-AF65-F5344CB8AC3E}">
        <p14:creationId xmlns:p14="http://schemas.microsoft.com/office/powerpoint/2010/main" val="852264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14</a:t>
            </a:fld>
            <a:endParaRPr lang="en-US" dirty="0"/>
          </a:p>
        </p:txBody>
      </p:sp>
    </p:spTree>
    <p:extLst>
      <p:ext uri="{BB962C8B-B14F-4D97-AF65-F5344CB8AC3E}">
        <p14:creationId xmlns:p14="http://schemas.microsoft.com/office/powerpoint/2010/main" val="3038900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15</a:t>
            </a:fld>
            <a:endParaRPr lang="en-US" dirty="0"/>
          </a:p>
        </p:txBody>
      </p:sp>
    </p:spTree>
    <p:extLst>
      <p:ext uri="{BB962C8B-B14F-4D97-AF65-F5344CB8AC3E}">
        <p14:creationId xmlns:p14="http://schemas.microsoft.com/office/powerpoint/2010/main" val="2515416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16</a:t>
            </a:fld>
            <a:endParaRPr lang="en-US" dirty="0"/>
          </a:p>
        </p:txBody>
      </p:sp>
    </p:spTree>
    <p:extLst>
      <p:ext uri="{BB962C8B-B14F-4D97-AF65-F5344CB8AC3E}">
        <p14:creationId xmlns:p14="http://schemas.microsoft.com/office/powerpoint/2010/main" val="2743343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17</a:t>
            </a:fld>
            <a:endParaRPr lang="en-US" dirty="0"/>
          </a:p>
        </p:txBody>
      </p:sp>
    </p:spTree>
    <p:extLst>
      <p:ext uri="{BB962C8B-B14F-4D97-AF65-F5344CB8AC3E}">
        <p14:creationId xmlns:p14="http://schemas.microsoft.com/office/powerpoint/2010/main" val="3056332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18</a:t>
            </a:fld>
            <a:endParaRPr lang="en-US" dirty="0"/>
          </a:p>
        </p:txBody>
      </p:sp>
    </p:spTree>
    <p:extLst>
      <p:ext uri="{BB962C8B-B14F-4D97-AF65-F5344CB8AC3E}">
        <p14:creationId xmlns:p14="http://schemas.microsoft.com/office/powerpoint/2010/main" val="3377015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20</a:t>
            </a:fld>
            <a:endParaRPr lang="en-US" dirty="0"/>
          </a:p>
        </p:txBody>
      </p:sp>
    </p:spTree>
    <p:extLst>
      <p:ext uri="{BB962C8B-B14F-4D97-AF65-F5344CB8AC3E}">
        <p14:creationId xmlns:p14="http://schemas.microsoft.com/office/powerpoint/2010/main" val="1127469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21</a:t>
            </a:fld>
            <a:endParaRPr lang="en-US" dirty="0"/>
          </a:p>
        </p:txBody>
      </p:sp>
    </p:spTree>
    <p:extLst>
      <p:ext uri="{BB962C8B-B14F-4D97-AF65-F5344CB8AC3E}">
        <p14:creationId xmlns:p14="http://schemas.microsoft.com/office/powerpoint/2010/main" val="3460229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22</a:t>
            </a:fld>
            <a:endParaRPr lang="en-US" dirty="0"/>
          </a:p>
        </p:txBody>
      </p:sp>
    </p:spTree>
    <p:extLst>
      <p:ext uri="{BB962C8B-B14F-4D97-AF65-F5344CB8AC3E}">
        <p14:creationId xmlns:p14="http://schemas.microsoft.com/office/powerpoint/2010/main" val="4082803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24</a:t>
            </a:fld>
            <a:endParaRPr lang="en-US" dirty="0"/>
          </a:p>
        </p:txBody>
      </p:sp>
    </p:spTree>
    <p:extLst>
      <p:ext uri="{BB962C8B-B14F-4D97-AF65-F5344CB8AC3E}">
        <p14:creationId xmlns:p14="http://schemas.microsoft.com/office/powerpoint/2010/main" val="2090012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27</a:t>
            </a:fld>
            <a:endParaRPr lang="en-US" dirty="0"/>
          </a:p>
        </p:txBody>
      </p:sp>
    </p:spTree>
    <p:extLst>
      <p:ext uri="{BB962C8B-B14F-4D97-AF65-F5344CB8AC3E}">
        <p14:creationId xmlns:p14="http://schemas.microsoft.com/office/powerpoint/2010/main" val="3868048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33561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28</a:t>
            </a:fld>
            <a:endParaRPr lang="en-US" dirty="0"/>
          </a:p>
        </p:txBody>
      </p:sp>
    </p:spTree>
    <p:extLst>
      <p:ext uri="{BB962C8B-B14F-4D97-AF65-F5344CB8AC3E}">
        <p14:creationId xmlns:p14="http://schemas.microsoft.com/office/powerpoint/2010/main" val="16064311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29</a:t>
            </a:fld>
            <a:endParaRPr lang="en-US" dirty="0"/>
          </a:p>
        </p:txBody>
      </p:sp>
    </p:spTree>
    <p:extLst>
      <p:ext uri="{BB962C8B-B14F-4D97-AF65-F5344CB8AC3E}">
        <p14:creationId xmlns:p14="http://schemas.microsoft.com/office/powerpoint/2010/main" val="3767772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71603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6</a:t>
            </a:fld>
            <a:endParaRPr lang="en-US" dirty="0"/>
          </a:p>
        </p:txBody>
      </p:sp>
    </p:spTree>
    <p:extLst>
      <p:ext uri="{BB962C8B-B14F-4D97-AF65-F5344CB8AC3E}">
        <p14:creationId xmlns:p14="http://schemas.microsoft.com/office/powerpoint/2010/main" val="485393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7</a:t>
            </a:fld>
            <a:endParaRPr lang="en-US" dirty="0"/>
          </a:p>
        </p:txBody>
      </p:sp>
    </p:spTree>
    <p:extLst>
      <p:ext uri="{BB962C8B-B14F-4D97-AF65-F5344CB8AC3E}">
        <p14:creationId xmlns:p14="http://schemas.microsoft.com/office/powerpoint/2010/main" val="333864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9</a:t>
            </a:fld>
            <a:endParaRPr lang="en-US" dirty="0"/>
          </a:p>
        </p:txBody>
      </p:sp>
    </p:spTree>
    <p:extLst>
      <p:ext uri="{BB962C8B-B14F-4D97-AF65-F5344CB8AC3E}">
        <p14:creationId xmlns:p14="http://schemas.microsoft.com/office/powerpoint/2010/main" val="280232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754E0DE-175F-4CAC-A053-D05E8B8E120C}" type="slidenum">
              <a:rPr lang="en-US" smtClean="0"/>
              <a:t>11</a:t>
            </a:fld>
            <a:endParaRPr lang="en-US"/>
          </a:p>
        </p:txBody>
      </p:sp>
    </p:spTree>
    <p:extLst>
      <p:ext uri="{BB962C8B-B14F-4D97-AF65-F5344CB8AC3E}">
        <p14:creationId xmlns:p14="http://schemas.microsoft.com/office/powerpoint/2010/main" val="3501201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82554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5FE71-EE6B-1246-B076-001B8D2D3F33}" type="slidenum">
              <a:rPr lang="en-US" smtClean="0"/>
              <a:t>13</a:t>
            </a:fld>
            <a:endParaRPr lang="en-US" dirty="0"/>
          </a:p>
        </p:txBody>
      </p:sp>
    </p:spTree>
    <p:extLst>
      <p:ext uri="{BB962C8B-B14F-4D97-AF65-F5344CB8AC3E}">
        <p14:creationId xmlns:p14="http://schemas.microsoft.com/office/powerpoint/2010/main" val="2128202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9D6D1-49B4-9D19-BD42-6DE3269E0D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FE2409-6908-E965-499D-4FDB38E035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4C3E17C-0F74-4BA3-E215-FA2F4C954964}"/>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B7D869-E2EB-A17F-FF66-AA9E6E142E5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3016ED-4155-1423-581D-6E4820FFDF71}"/>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4221042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FCB66-6A3F-8ED9-B19A-5E0395A1F8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F1E8C32-EE10-5672-0249-9FB5FAB416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B324ED-741B-5158-8C7B-3A27B22A41CE}"/>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F3013C37-6570-E29E-EFF0-DBB6D58529E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F7720B0-33D9-BE08-69D0-35B01268C18D}"/>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2105333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911CD1-AE08-7C59-72A8-9AF8B986D0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42A02A7-CA05-DFBF-85BC-44948EA851D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0B003B-6EEB-0344-E790-6E3D74A45722}"/>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DA58A340-DFE5-8165-68C9-AA9F884D0EE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CE047D3-5529-2CDF-9E8D-34844C18273E}"/>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4268432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572218" y="1576376"/>
            <a:ext cx="11047563" cy="3803797"/>
          </a:xfrm>
        </p:spPr>
        <p:txBody>
          <a:bodyPr>
            <a:normAutofit/>
          </a:bodyPr>
          <a:lstStyle>
            <a:lvl1pPr marL="342831" indent="-342831">
              <a:buFont typeface="Arial" panose="020B0604020202020204" pitchFamily="34" charset="0"/>
              <a:buChar char="•"/>
              <a:defRPr sz="2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8" name="Straight Connector 7"/>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0" name="Picture 9">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156811671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p:nvSpPr>
        <p:spPr>
          <a:xfrm>
            <a:off x="793" y="181087"/>
            <a:ext cx="12190413" cy="5913488"/>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6" name="Title 1">
            <a:extLst>
              <a:ext uri="{FF2B5EF4-FFF2-40B4-BE49-F238E27FC236}">
                <a16:creationId xmlns:a16="http://schemas.microsoft.com/office/drawing/2014/main" id="{0FAE0E86-F5B0-2643-9F7C-9B5DF5AB2A62}"/>
              </a:ext>
            </a:extLst>
          </p:cNvPr>
          <p:cNvSpPr>
            <a:spLocks noGrp="1"/>
          </p:cNvSpPr>
          <p:nvPr>
            <p:ph type="ctrTitle" hasCustomPrompt="1"/>
          </p:nvPr>
        </p:nvSpPr>
        <p:spPr>
          <a:xfrm>
            <a:off x="1134413" y="2514600"/>
            <a:ext cx="10246783" cy="1615864"/>
          </a:xfrm>
        </p:spPr>
        <p:txBody>
          <a:bodyPr lIns="0" tIns="0" rIns="0" bIns="0">
            <a:normAutofit/>
          </a:bodyPr>
          <a:lstStyle>
            <a:lvl1pPr>
              <a:defRPr sz="3599" b="0" i="0" baseline="0">
                <a:solidFill>
                  <a:schemeClr val="tx1"/>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br>
              <a:rPr lang="en-US" dirty="0"/>
            </a:br>
            <a:r>
              <a:rPr lang="en-US" dirty="0"/>
              <a:t>2nd line</a:t>
            </a:r>
          </a:p>
        </p:txBody>
      </p:sp>
      <p:sp>
        <p:nvSpPr>
          <p:cNvPr id="31" name="Text Placeholder 7">
            <a:extLst>
              <a:ext uri="{FF2B5EF4-FFF2-40B4-BE49-F238E27FC236}">
                <a16:creationId xmlns:a16="http://schemas.microsoft.com/office/drawing/2014/main" id="{4311E8C8-3143-A74B-8FDA-F85A6F535B0E}"/>
              </a:ext>
            </a:extLst>
          </p:cNvPr>
          <p:cNvSpPr>
            <a:spLocks noGrp="1"/>
          </p:cNvSpPr>
          <p:nvPr>
            <p:ph type="body" sz="quarter" idx="14"/>
          </p:nvPr>
        </p:nvSpPr>
        <p:spPr>
          <a:xfrm>
            <a:off x="1134121" y="4229100"/>
            <a:ext cx="1457135" cy="1484475"/>
          </a:xfrm>
        </p:spPr>
        <p:txBody>
          <a:bodyPr>
            <a:normAutofit/>
          </a:bodyPr>
          <a:lstStyle>
            <a:lvl1pPr>
              <a:defRPr sz="12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32" name="Text Placeholder 7">
            <a:extLst>
              <a:ext uri="{FF2B5EF4-FFF2-40B4-BE49-F238E27FC236}">
                <a16:creationId xmlns:a16="http://schemas.microsoft.com/office/drawing/2014/main" id="{9B12BEB6-E28E-0A42-AF4D-0E33CBE7B6D1}"/>
              </a:ext>
            </a:extLst>
          </p:cNvPr>
          <p:cNvSpPr>
            <a:spLocks noGrp="1"/>
          </p:cNvSpPr>
          <p:nvPr>
            <p:ph type="body" sz="quarter" idx="15"/>
          </p:nvPr>
        </p:nvSpPr>
        <p:spPr>
          <a:xfrm>
            <a:off x="2665010" y="4229100"/>
            <a:ext cx="1457135" cy="1484475"/>
          </a:xfrm>
        </p:spPr>
        <p:txBody>
          <a:bodyPr>
            <a:normAutofit/>
          </a:bodyPr>
          <a:lstStyle>
            <a:lvl1pPr>
              <a:defRPr sz="12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9" name="Rectangle 8">
            <a:extLst>
              <a:ext uri="{FF2B5EF4-FFF2-40B4-BE49-F238E27FC236}">
                <a16:creationId xmlns:a16="http://schemas.microsoft.com/office/drawing/2014/main" id="{73556820-5BD6-7C41-9F35-0709DCBA7BA6}"/>
              </a:ext>
            </a:extLst>
          </p:cNvPr>
          <p:cNvSpPr>
            <a:spLocks/>
          </p:cNvSpPr>
          <p:nvPr userDrawn="1"/>
        </p:nvSpPr>
        <p:spPr>
          <a:xfrm>
            <a:off x="793" y="181087"/>
            <a:ext cx="12190413" cy="5913488"/>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0" name="Rectangle 9">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1" name="Picture 10">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348829092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cxnSp>
        <p:nvCxnSpPr>
          <p:cNvPr id="20" name="Straight Connector 19">
            <a:extLst>
              <a:ext uri="{FF2B5EF4-FFF2-40B4-BE49-F238E27FC236}">
                <a16:creationId xmlns:a16="http://schemas.microsoft.com/office/drawing/2014/main" id="{A1AB842C-6BB1-7849-B78D-1D793CD25166}"/>
              </a:ext>
            </a:extLst>
          </p:cNvPr>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22" name="Rectangle 21">
            <a:extLst>
              <a:ext uri="{FF2B5EF4-FFF2-40B4-BE49-F238E27FC236}">
                <a16:creationId xmlns:a16="http://schemas.microsoft.com/office/drawing/2014/main" id="{AA9EDA39-870A-E945-9A81-5D7CFB06F0C7}"/>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6" name="Picture 5">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cxnSp>
        <p:nvCxnSpPr>
          <p:cNvPr id="7" name="Straight Connector 6">
            <a:extLst>
              <a:ext uri="{FF2B5EF4-FFF2-40B4-BE49-F238E27FC236}">
                <a16:creationId xmlns:a16="http://schemas.microsoft.com/office/drawing/2014/main" id="{A1AB842C-6BB1-7849-B78D-1D793CD25166}"/>
              </a:ext>
            </a:extLst>
          </p:cNvPr>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AA9EDA39-870A-E945-9A81-5D7CFB06F0C7}"/>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Tree>
    <p:extLst>
      <p:ext uri="{BB962C8B-B14F-4D97-AF65-F5344CB8AC3E}">
        <p14:creationId xmlns:p14="http://schemas.microsoft.com/office/powerpoint/2010/main" val="102795704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7" pos="7441">
          <p15:clr>
            <a:srgbClr val="FBAE40"/>
          </p15:clr>
        </p15:guide>
        <p15:guide id="18" pos="7921">
          <p15:clr>
            <a:srgbClr val="FBAE40"/>
          </p15:clr>
        </p15:guide>
        <p15:guide id="19" pos="5521">
          <p15:clr>
            <a:srgbClr val="FBAE40"/>
          </p15:clr>
        </p15:guide>
        <p15:guide id="20" pos="5041">
          <p15:clr>
            <a:srgbClr val="FBAE40"/>
          </p15:clr>
        </p15:guide>
        <p15:guide id="21" pos="9841">
          <p15:clr>
            <a:srgbClr val="FBAE40"/>
          </p15:clr>
        </p15:guide>
        <p15:guide id="22" pos="1032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Divider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p:nvSpPr>
        <p:spPr>
          <a:xfrm>
            <a:off x="793" y="181087"/>
            <a:ext cx="12190413" cy="5913488"/>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1" name="Slide Number Placeholder 6">
            <a:extLst>
              <a:ext uri="{FF2B5EF4-FFF2-40B4-BE49-F238E27FC236}">
                <a16:creationId xmlns:a16="http://schemas.microsoft.com/office/drawing/2014/main" id="{94254CDA-9455-1F48-A703-E7C2342F39CF}"/>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sp>
        <p:nvSpPr>
          <p:cNvPr id="14" name="Title 1">
            <a:extLst>
              <a:ext uri="{FF2B5EF4-FFF2-40B4-BE49-F238E27FC236}">
                <a16:creationId xmlns:a16="http://schemas.microsoft.com/office/drawing/2014/main" id="{3F940754-C6EA-AC4C-8314-59739CD84FF9}"/>
              </a:ext>
            </a:extLst>
          </p:cNvPr>
          <p:cNvSpPr>
            <a:spLocks noGrp="1"/>
          </p:cNvSpPr>
          <p:nvPr>
            <p:ph type="ctrTitle" hasCustomPrompt="1"/>
          </p:nvPr>
        </p:nvSpPr>
        <p:spPr>
          <a:xfrm>
            <a:off x="1134413" y="2765636"/>
            <a:ext cx="10246783" cy="1615864"/>
          </a:xfrm>
        </p:spPr>
        <p:txBody>
          <a:bodyPr lIns="0" tIns="0" rIns="0" bIns="0">
            <a:normAutofit/>
          </a:bodyPr>
          <a:lstStyle>
            <a:lvl1pPr>
              <a:defRPr sz="3599" b="0" i="0" baseline="0">
                <a:solidFill>
                  <a:schemeClr val="bg1"/>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br>
              <a:rPr lang="en-US" dirty="0"/>
            </a:br>
            <a:r>
              <a:rPr lang="en-US" dirty="0"/>
              <a:t>2nd line</a:t>
            </a:r>
          </a:p>
        </p:txBody>
      </p:sp>
      <p:sp>
        <p:nvSpPr>
          <p:cNvPr id="7" name="Rectangle 6">
            <a:extLst>
              <a:ext uri="{FF2B5EF4-FFF2-40B4-BE49-F238E27FC236}">
                <a16:creationId xmlns:a16="http://schemas.microsoft.com/office/drawing/2014/main" id="{73556820-5BD6-7C41-9F35-0709DCBA7BA6}"/>
              </a:ext>
            </a:extLst>
          </p:cNvPr>
          <p:cNvSpPr>
            <a:spLocks/>
          </p:cNvSpPr>
          <p:nvPr userDrawn="1"/>
        </p:nvSpPr>
        <p:spPr>
          <a:xfrm>
            <a:off x="793" y="181087"/>
            <a:ext cx="12190413" cy="5913488"/>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8" name="Rectangle 7">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9" name="Picture 8">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37518365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p:nvSpPr>
        <p:spPr>
          <a:xfrm>
            <a:off x="793" y="181087"/>
            <a:ext cx="12190413" cy="5913488"/>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solidFill>
                <a:schemeClr val="bg1"/>
              </a:solidFill>
            </a:endParaRPr>
          </a:p>
        </p:txBody>
      </p: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1134413" y="2514600"/>
            <a:ext cx="10246783" cy="1615864"/>
          </a:xfrm>
        </p:spPr>
        <p:txBody>
          <a:bodyPr lIns="0" tIns="0" rIns="0" bIns="0">
            <a:normAutofit/>
          </a:bodyPr>
          <a:lstStyle>
            <a:lvl1pPr>
              <a:defRPr sz="3599" b="0" i="0" baseline="0">
                <a:solidFill>
                  <a:schemeClr val="bg1"/>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br>
              <a:rPr lang="en-US" dirty="0"/>
            </a:br>
            <a:r>
              <a:rPr lang="en-US" dirty="0"/>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1134121" y="4229100"/>
            <a:ext cx="1457135" cy="1484475"/>
          </a:xfrm>
        </p:spPr>
        <p:txBody>
          <a:bodyPr>
            <a:normAutofit/>
          </a:bodyPr>
          <a:lstStyle>
            <a:lvl1pPr>
              <a:defRPr sz="12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2665010" y="4229100"/>
            <a:ext cx="1457135" cy="1484475"/>
          </a:xfrm>
        </p:spPr>
        <p:txBody>
          <a:bodyPr>
            <a:normAutofit/>
          </a:bodyPr>
          <a:lstStyle>
            <a:lvl1pPr>
              <a:defRPr sz="12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9" name="Rectangle 8">
            <a:extLst>
              <a:ext uri="{FF2B5EF4-FFF2-40B4-BE49-F238E27FC236}">
                <a16:creationId xmlns:a16="http://schemas.microsoft.com/office/drawing/2014/main" id="{73556820-5BD6-7C41-9F35-0709DCBA7BA6}"/>
              </a:ext>
            </a:extLst>
          </p:cNvPr>
          <p:cNvSpPr>
            <a:spLocks/>
          </p:cNvSpPr>
          <p:nvPr userDrawn="1"/>
        </p:nvSpPr>
        <p:spPr>
          <a:xfrm>
            <a:off x="793" y="181087"/>
            <a:ext cx="12190413" cy="5913488"/>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solidFill>
                <a:schemeClr val="bg1"/>
              </a:solidFill>
            </a:endParaRPr>
          </a:p>
        </p:txBody>
      </p:sp>
      <p:sp>
        <p:nvSpPr>
          <p:cNvPr id="10" name="Rectangle 9">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1" name="Picture 10">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204174540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p:nvSpPr>
        <p:spPr>
          <a:xfrm>
            <a:off x="793" y="181087"/>
            <a:ext cx="12190413" cy="5913488"/>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6" name="Title 1">
            <a:extLst>
              <a:ext uri="{FF2B5EF4-FFF2-40B4-BE49-F238E27FC236}">
                <a16:creationId xmlns:a16="http://schemas.microsoft.com/office/drawing/2014/main" id="{0FAE0E86-F5B0-2643-9F7C-9B5DF5AB2A62}"/>
              </a:ext>
            </a:extLst>
          </p:cNvPr>
          <p:cNvSpPr>
            <a:spLocks noGrp="1"/>
          </p:cNvSpPr>
          <p:nvPr>
            <p:ph type="ctrTitle" hasCustomPrompt="1"/>
          </p:nvPr>
        </p:nvSpPr>
        <p:spPr>
          <a:xfrm>
            <a:off x="1134413" y="2514600"/>
            <a:ext cx="10246783" cy="1615864"/>
          </a:xfrm>
        </p:spPr>
        <p:txBody>
          <a:bodyPr lIns="0" tIns="0" rIns="0" bIns="0">
            <a:normAutofit/>
          </a:bodyPr>
          <a:lstStyle>
            <a:lvl1pPr>
              <a:defRPr sz="3599" b="0" i="0" baseline="0">
                <a:solidFill>
                  <a:schemeClr val="tx1"/>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br>
              <a:rPr lang="en-US" dirty="0"/>
            </a:br>
            <a:r>
              <a:rPr lang="en-US" dirty="0"/>
              <a:t>2nd line</a:t>
            </a:r>
          </a:p>
        </p:txBody>
      </p:sp>
      <p:sp>
        <p:nvSpPr>
          <p:cNvPr id="31" name="Text Placeholder 7">
            <a:extLst>
              <a:ext uri="{FF2B5EF4-FFF2-40B4-BE49-F238E27FC236}">
                <a16:creationId xmlns:a16="http://schemas.microsoft.com/office/drawing/2014/main" id="{4311E8C8-3143-A74B-8FDA-F85A6F535B0E}"/>
              </a:ext>
            </a:extLst>
          </p:cNvPr>
          <p:cNvSpPr>
            <a:spLocks noGrp="1"/>
          </p:cNvSpPr>
          <p:nvPr>
            <p:ph type="body" sz="quarter" idx="14"/>
          </p:nvPr>
        </p:nvSpPr>
        <p:spPr>
          <a:xfrm>
            <a:off x="1134121" y="4229100"/>
            <a:ext cx="1457135" cy="1484475"/>
          </a:xfrm>
        </p:spPr>
        <p:txBody>
          <a:bodyPr>
            <a:normAutofit/>
          </a:bodyPr>
          <a:lstStyle>
            <a:lvl1pPr>
              <a:defRPr sz="12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32" name="Text Placeholder 7">
            <a:extLst>
              <a:ext uri="{FF2B5EF4-FFF2-40B4-BE49-F238E27FC236}">
                <a16:creationId xmlns:a16="http://schemas.microsoft.com/office/drawing/2014/main" id="{9B12BEB6-E28E-0A42-AF4D-0E33CBE7B6D1}"/>
              </a:ext>
            </a:extLst>
          </p:cNvPr>
          <p:cNvSpPr>
            <a:spLocks noGrp="1"/>
          </p:cNvSpPr>
          <p:nvPr>
            <p:ph type="body" sz="quarter" idx="15"/>
          </p:nvPr>
        </p:nvSpPr>
        <p:spPr>
          <a:xfrm>
            <a:off x="2665010" y="4229100"/>
            <a:ext cx="1457135" cy="1484475"/>
          </a:xfrm>
        </p:spPr>
        <p:txBody>
          <a:bodyPr>
            <a:normAutofit/>
          </a:bodyPr>
          <a:lstStyle>
            <a:lvl1pPr>
              <a:defRPr sz="12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9" name="Rectangle 8">
            <a:extLst>
              <a:ext uri="{FF2B5EF4-FFF2-40B4-BE49-F238E27FC236}">
                <a16:creationId xmlns:a16="http://schemas.microsoft.com/office/drawing/2014/main" id="{73556820-5BD6-7C41-9F35-0709DCBA7BA6}"/>
              </a:ext>
            </a:extLst>
          </p:cNvPr>
          <p:cNvSpPr>
            <a:spLocks/>
          </p:cNvSpPr>
          <p:nvPr userDrawn="1"/>
        </p:nvSpPr>
        <p:spPr>
          <a:xfrm>
            <a:off x="793" y="181087"/>
            <a:ext cx="12190413" cy="5913488"/>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0" name="Rectangle 9">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1" name="Picture 10">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157287157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vider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p:nvSpPr>
        <p:spPr>
          <a:xfrm>
            <a:off x="793" y="181087"/>
            <a:ext cx="12190413" cy="5913488"/>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1" name="Slide Number Placeholder 6">
            <a:extLst>
              <a:ext uri="{FF2B5EF4-FFF2-40B4-BE49-F238E27FC236}">
                <a16:creationId xmlns:a16="http://schemas.microsoft.com/office/drawing/2014/main" id="{94254CDA-9455-1F48-A703-E7C2342F39CF}"/>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sp>
        <p:nvSpPr>
          <p:cNvPr id="14" name="Title 1">
            <a:extLst>
              <a:ext uri="{FF2B5EF4-FFF2-40B4-BE49-F238E27FC236}">
                <a16:creationId xmlns:a16="http://schemas.microsoft.com/office/drawing/2014/main" id="{3F940754-C6EA-AC4C-8314-59739CD84FF9}"/>
              </a:ext>
            </a:extLst>
          </p:cNvPr>
          <p:cNvSpPr>
            <a:spLocks noGrp="1"/>
          </p:cNvSpPr>
          <p:nvPr>
            <p:ph type="ctrTitle" hasCustomPrompt="1"/>
          </p:nvPr>
        </p:nvSpPr>
        <p:spPr>
          <a:xfrm>
            <a:off x="1134413" y="2765636"/>
            <a:ext cx="10246783" cy="1615864"/>
          </a:xfrm>
        </p:spPr>
        <p:txBody>
          <a:bodyPr lIns="0" tIns="0" rIns="0" bIns="0">
            <a:normAutofit/>
          </a:bodyPr>
          <a:lstStyle>
            <a:lvl1pPr>
              <a:defRPr sz="3599" b="0" i="0" baseline="0">
                <a:solidFill>
                  <a:schemeClr val="bg1"/>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br>
              <a:rPr lang="en-US" dirty="0"/>
            </a:br>
            <a:r>
              <a:rPr lang="en-US" dirty="0"/>
              <a:t>2nd line</a:t>
            </a:r>
          </a:p>
        </p:txBody>
      </p:sp>
      <p:sp>
        <p:nvSpPr>
          <p:cNvPr id="7" name="Rectangle 6">
            <a:extLst>
              <a:ext uri="{FF2B5EF4-FFF2-40B4-BE49-F238E27FC236}">
                <a16:creationId xmlns:a16="http://schemas.microsoft.com/office/drawing/2014/main" id="{73556820-5BD6-7C41-9F35-0709DCBA7BA6}"/>
              </a:ext>
            </a:extLst>
          </p:cNvPr>
          <p:cNvSpPr>
            <a:spLocks/>
          </p:cNvSpPr>
          <p:nvPr userDrawn="1"/>
        </p:nvSpPr>
        <p:spPr>
          <a:xfrm>
            <a:off x="793" y="181087"/>
            <a:ext cx="12190413" cy="5913488"/>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8" name="Rectangle 7">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9" name="Picture 8">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402770567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p:nvSpPr>
        <p:spPr>
          <a:xfrm>
            <a:off x="793" y="181087"/>
            <a:ext cx="12190413" cy="5913488"/>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b="0" cap="none" spc="0" dirty="0">
              <a:ln>
                <a:noFill/>
              </a:ln>
              <a:solidFill>
                <a:schemeClr val="tx1"/>
              </a:solidFill>
              <a:effectLst/>
            </a:endParaRPr>
          </a:p>
        </p:txBody>
      </p: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1134413" y="2765636"/>
            <a:ext cx="10246783" cy="1615864"/>
          </a:xfrm>
        </p:spPr>
        <p:txBody>
          <a:bodyPr lIns="0" tIns="0" rIns="0" bIns="0">
            <a:normAutofit/>
          </a:bodyPr>
          <a:lstStyle>
            <a:lvl1pPr>
              <a:defRPr sz="3599" b="0" i="0" baseline="0">
                <a:solidFill>
                  <a:schemeClr val="tx1"/>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br>
              <a:rPr lang="en-US" dirty="0"/>
            </a:br>
            <a:r>
              <a:rPr lang="en-US" dirty="0"/>
              <a:t>2nd line</a:t>
            </a:r>
          </a:p>
        </p:txBody>
      </p:sp>
      <p:sp>
        <p:nvSpPr>
          <p:cNvPr id="7" name="Rectangle 6">
            <a:extLst>
              <a:ext uri="{FF2B5EF4-FFF2-40B4-BE49-F238E27FC236}">
                <a16:creationId xmlns:a16="http://schemas.microsoft.com/office/drawing/2014/main" id="{73556820-5BD6-7C41-9F35-0709DCBA7BA6}"/>
              </a:ext>
            </a:extLst>
          </p:cNvPr>
          <p:cNvSpPr>
            <a:spLocks/>
          </p:cNvSpPr>
          <p:nvPr userDrawn="1"/>
        </p:nvSpPr>
        <p:spPr>
          <a:xfrm>
            <a:off x="793" y="181087"/>
            <a:ext cx="12190413" cy="5913488"/>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b="0" cap="none" spc="0" dirty="0">
              <a:ln>
                <a:noFill/>
              </a:ln>
              <a:solidFill>
                <a:schemeClr val="tx1"/>
              </a:solidFill>
              <a:effectLst/>
            </a:endParaRPr>
          </a:p>
        </p:txBody>
      </p:sp>
      <p:sp>
        <p:nvSpPr>
          <p:cNvPr id="8" name="Rectangle 7">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9" name="Picture 8">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403024321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B6399-1AA1-39D8-7BA5-F35AD6C349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F1546D-C937-23B4-5C3F-E7ED7BFE85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11B8EC-112E-8443-D9FC-2F7209F019B4}"/>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7CF513DF-FF18-72E4-5D0F-E1D48662553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A211BF6-A372-D98C-EA05-5EB883B31808}"/>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21398971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Divider Slide — White">
    <p:spTree>
      <p:nvGrpSpPr>
        <p:cNvPr id="1" name=""/>
        <p:cNvGrpSpPr/>
        <p:nvPr/>
      </p:nvGrpSpPr>
      <p:grpSpPr>
        <a:xfrm>
          <a:off x="0" y="0"/>
          <a:ext cx="0" cy="0"/>
          <a:chOff x="0" y="0"/>
          <a:chExt cx="0" cy="0"/>
        </a:xfrm>
      </p:grpSpPr>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17" name="Title 1">
            <a:extLst>
              <a:ext uri="{FF2B5EF4-FFF2-40B4-BE49-F238E27FC236}">
                <a16:creationId xmlns:a16="http://schemas.microsoft.com/office/drawing/2014/main" id="{827B5FC5-D8F1-064D-8DDF-573695AF66C8}"/>
              </a:ext>
            </a:extLst>
          </p:cNvPr>
          <p:cNvSpPr>
            <a:spLocks noGrp="1"/>
          </p:cNvSpPr>
          <p:nvPr>
            <p:ph type="ctrTitle" hasCustomPrompt="1"/>
          </p:nvPr>
        </p:nvSpPr>
        <p:spPr>
          <a:xfrm>
            <a:off x="1134413" y="2765636"/>
            <a:ext cx="10246783" cy="1615864"/>
          </a:xfrm>
        </p:spPr>
        <p:txBody>
          <a:bodyPr lIns="0" tIns="0" rIns="0" bIns="0">
            <a:normAutofit/>
          </a:bodyPr>
          <a:lstStyle>
            <a:lvl1pPr>
              <a:defRPr sz="3599" b="0" i="0" baseline="0">
                <a:solidFill>
                  <a:srgbClr val="576F7F"/>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br>
              <a:rPr lang="en-US" dirty="0"/>
            </a:br>
            <a:r>
              <a:rPr lang="en-US" dirty="0"/>
              <a:t>2nd line</a:t>
            </a:r>
          </a:p>
        </p:txBody>
      </p:sp>
      <p:cxnSp>
        <p:nvCxnSpPr>
          <p:cNvPr id="8" name="Straight Connector 7"/>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0" name="Picture 9">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190575081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age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15968" y="181086"/>
            <a:ext cx="12207968" cy="5913489"/>
          </a:xfrm>
          <a:prstGeom prst="rect">
            <a:avLst/>
          </a:prstGeom>
        </p:spPr>
        <p:txBody>
          <a:bodyPr/>
          <a:lstStyle/>
          <a:p>
            <a:r>
              <a:rPr lang="en-US" dirty="0"/>
              <a:t>Click icon to add picture</a:t>
            </a:r>
          </a:p>
        </p:txBody>
      </p:sp>
      <p:sp>
        <p:nvSpPr>
          <p:cNvPr id="21" name="Rectangle 20">
            <a:extLst>
              <a:ext uri="{FF2B5EF4-FFF2-40B4-BE49-F238E27FC236}">
                <a16:creationId xmlns:a16="http://schemas.microsoft.com/office/drawing/2014/main" id="{7F51C926-0B7B-F040-990F-6DAD17F61D10}"/>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6" name="Picture 5">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
        <p:nvSpPr>
          <p:cNvPr id="7" name="Rectangle 6">
            <a:extLst>
              <a:ext uri="{FF2B5EF4-FFF2-40B4-BE49-F238E27FC236}">
                <a16:creationId xmlns:a16="http://schemas.microsoft.com/office/drawing/2014/main" id="{7F51C926-0B7B-F040-990F-6DAD17F61D10}"/>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Tree>
    <p:extLst>
      <p:ext uri="{BB962C8B-B14F-4D97-AF65-F5344CB8AC3E}">
        <p14:creationId xmlns:p14="http://schemas.microsoft.com/office/powerpoint/2010/main" val="212028213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Image Slide — 02">
    <p:spTree>
      <p:nvGrpSpPr>
        <p:cNvPr id="1" name=""/>
        <p:cNvGrpSpPr/>
        <p:nvPr/>
      </p:nvGrpSpPr>
      <p:grpSpPr>
        <a:xfrm>
          <a:off x="0" y="0"/>
          <a:ext cx="0" cy="0"/>
          <a:chOff x="0" y="0"/>
          <a:chExt cx="0" cy="0"/>
        </a:xfrm>
      </p:grpSpPr>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572220" y="571501"/>
            <a:ext cx="11040188" cy="5143500"/>
          </a:xfrm>
          <a:prstGeom prst="rect">
            <a:avLst/>
          </a:prstGeom>
        </p:spPr>
        <p:txBody>
          <a:bodyPr/>
          <a:lstStyle/>
          <a:p>
            <a:r>
              <a:rPr lang="en-US" dirty="0"/>
              <a:t>Click icon to add picture</a:t>
            </a:r>
          </a:p>
        </p:txBody>
      </p:sp>
      <p:cxnSp>
        <p:nvCxnSpPr>
          <p:cNvPr id="8" name="Straight Connector 7"/>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0" name="Picture 9">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118779090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572218" y="1576376"/>
            <a:ext cx="11047563" cy="3803797"/>
          </a:xfrm>
        </p:spPr>
        <p:txBody>
          <a:bodyPr>
            <a:normAutofit/>
          </a:bodyPr>
          <a:lstStyle>
            <a:lvl1pPr marL="342831" indent="-342831">
              <a:buFont typeface="Arial" panose="020B0604020202020204" pitchFamily="34" charset="0"/>
              <a:buChar char="•"/>
              <a:defRPr sz="2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8" name="Straight Connector 7"/>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0" name="Picture 9">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143881343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572218" y="1576376"/>
            <a:ext cx="11047563" cy="1930246"/>
          </a:xfrm>
        </p:spPr>
        <p:txBody>
          <a:bodyPr>
            <a:normAutofit/>
          </a:bodyPr>
          <a:lstStyle>
            <a:lvl1pPr>
              <a:defRPr sz="2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572218" y="3890952"/>
            <a:ext cx="5340679" cy="1824049"/>
          </a:xfrm>
        </p:spPr>
        <p:txBody>
          <a:bodyPr>
            <a:normAutofit/>
          </a:bodyPr>
          <a:lstStyle>
            <a:lvl1pPr marL="228554" indent="-228554">
              <a:buFont typeface="Arial" panose="020B0604020202020204" pitchFamily="34" charset="0"/>
              <a:buChar char="•"/>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28" name="Text Placeholder 7">
            <a:extLst>
              <a:ext uri="{FF2B5EF4-FFF2-40B4-BE49-F238E27FC236}">
                <a16:creationId xmlns:a16="http://schemas.microsoft.com/office/drawing/2014/main" id="{CE106A9F-1969-0644-9A50-A23079A8A24E}"/>
              </a:ext>
            </a:extLst>
          </p:cNvPr>
          <p:cNvSpPr>
            <a:spLocks noGrp="1"/>
          </p:cNvSpPr>
          <p:nvPr>
            <p:ph type="body" sz="quarter" idx="17"/>
          </p:nvPr>
        </p:nvSpPr>
        <p:spPr>
          <a:xfrm>
            <a:off x="6286474" y="3890952"/>
            <a:ext cx="5340679" cy="1824049"/>
          </a:xfrm>
        </p:spPr>
        <p:txBody>
          <a:bodyPr>
            <a:normAutofit/>
          </a:bodyPr>
          <a:lstStyle>
            <a:lvl1pPr marL="228554" indent="-228554">
              <a:buFont typeface="Arial" panose="020B0604020202020204" pitchFamily="34" charset="0"/>
              <a:buChar char="•"/>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10" name="Straight Connector 9"/>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3" name="Picture 12">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401156474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2" pos="7921">
          <p15:clr>
            <a:srgbClr val="FBAE40"/>
          </p15:clr>
        </p15:guide>
        <p15:guide id="13" pos="744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Imag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5340678"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6286475" y="571501"/>
            <a:ext cx="5325933" cy="5143500"/>
          </a:xfrm>
          <a:prstGeom prst="rect">
            <a:avLst/>
          </a:prstGeom>
        </p:spPr>
        <p:txBody>
          <a:bodyPr/>
          <a:lstStyle/>
          <a:p>
            <a:r>
              <a:rPr lang="en-US" dirty="0"/>
              <a:t>Click icon to add picture</a:t>
            </a:r>
          </a:p>
        </p:txBody>
      </p:sp>
      <p:sp>
        <p:nvSpPr>
          <p:cNvPr id="23" name="Text Placeholder 7">
            <a:extLst>
              <a:ext uri="{FF2B5EF4-FFF2-40B4-BE49-F238E27FC236}">
                <a16:creationId xmlns:a16="http://schemas.microsoft.com/office/drawing/2014/main" id="{F557ABA0-2CF0-894D-BFC5-E24C93581EC6}"/>
              </a:ext>
            </a:extLst>
          </p:cNvPr>
          <p:cNvSpPr>
            <a:spLocks noGrp="1"/>
          </p:cNvSpPr>
          <p:nvPr>
            <p:ph type="body" sz="quarter" idx="15"/>
          </p:nvPr>
        </p:nvSpPr>
        <p:spPr>
          <a:xfrm>
            <a:off x="572218" y="1576376"/>
            <a:ext cx="5340679" cy="1930246"/>
          </a:xfrm>
        </p:spPr>
        <p:txBody>
          <a:bodyPr>
            <a:normAutofit/>
          </a:bodyPr>
          <a:lstStyle>
            <a:lvl1pPr>
              <a:defRPr sz="2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24" name="Text Placeholder 7">
            <a:extLst>
              <a:ext uri="{FF2B5EF4-FFF2-40B4-BE49-F238E27FC236}">
                <a16:creationId xmlns:a16="http://schemas.microsoft.com/office/drawing/2014/main" id="{CA97B1A4-557A-8842-A7CF-CEF459F857B2}"/>
              </a:ext>
            </a:extLst>
          </p:cNvPr>
          <p:cNvSpPr>
            <a:spLocks noGrp="1"/>
          </p:cNvSpPr>
          <p:nvPr>
            <p:ph type="body" sz="quarter" idx="16"/>
          </p:nvPr>
        </p:nvSpPr>
        <p:spPr>
          <a:xfrm>
            <a:off x="572218" y="3890952"/>
            <a:ext cx="5340679" cy="1824049"/>
          </a:xfrm>
        </p:spPr>
        <p:txBody>
          <a:bodyPr>
            <a:normAutofit/>
          </a:bodyPr>
          <a:lstStyle>
            <a:lvl1pPr marL="228554" indent="-228554">
              <a:buFont typeface="Arial" panose="020B0604020202020204" pitchFamily="34" charset="0"/>
              <a:buChar char="•"/>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10" name="Straight Connector 9"/>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3" name="Picture 12">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316158262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2" pos="7441">
          <p15:clr>
            <a:srgbClr val="FBAE40"/>
          </p15:clr>
        </p15:guide>
        <p15:guide id="13" pos="792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ag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572220" y="1562088"/>
            <a:ext cx="11040188" cy="2324107"/>
          </a:xfrm>
          <a:prstGeom prst="rect">
            <a:avLst/>
          </a:prstGeom>
        </p:spPr>
        <p:txBody>
          <a:bodyPr/>
          <a:lstStyle/>
          <a:p>
            <a:r>
              <a:rPr lang="en-US" dirty="0"/>
              <a:t>Click icon to add picture</a:t>
            </a:r>
          </a:p>
        </p:txBody>
      </p:sp>
      <p:sp>
        <p:nvSpPr>
          <p:cNvPr id="28" name="Text Placeholder 7">
            <a:extLst>
              <a:ext uri="{FF2B5EF4-FFF2-40B4-BE49-F238E27FC236}">
                <a16:creationId xmlns:a16="http://schemas.microsoft.com/office/drawing/2014/main" id="{269D219F-F78E-9E4A-B025-7F24BB66706A}"/>
              </a:ext>
            </a:extLst>
          </p:cNvPr>
          <p:cNvSpPr>
            <a:spLocks noGrp="1"/>
          </p:cNvSpPr>
          <p:nvPr>
            <p:ph type="body" sz="quarter" idx="17"/>
          </p:nvPr>
        </p:nvSpPr>
        <p:spPr>
          <a:xfrm>
            <a:off x="6286474" y="4265769"/>
            <a:ext cx="5340679" cy="1449232"/>
          </a:xfrm>
        </p:spPr>
        <p:txBody>
          <a:bodyPr>
            <a:normAutofit/>
          </a:bodyPr>
          <a:lstStyle>
            <a:lvl1pPr marL="228554" indent="-228554">
              <a:buFont typeface="Arial" panose="020B0604020202020204" pitchFamily="34" charset="0"/>
              <a:buChar char="•"/>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29" name="Text Placeholder 7">
            <a:extLst>
              <a:ext uri="{FF2B5EF4-FFF2-40B4-BE49-F238E27FC236}">
                <a16:creationId xmlns:a16="http://schemas.microsoft.com/office/drawing/2014/main" id="{D3B36E90-1930-594F-A27D-BBFA1CA70557}"/>
              </a:ext>
            </a:extLst>
          </p:cNvPr>
          <p:cNvSpPr>
            <a:spLocks noGrp="1"/>
          </p:cNvSpPr>
          <p:nvPr>
            <p:ph type="body" sz="quarter" idx="15"/>
          </p:nvPr>
        </p:nvSpPr>
        <p:spPr>
          <a:xfrm>
            <a:off x="572218" y="4265769"/>
            <a:ext cx="5340679" cy="1449232"/>
          </a:xfrm>
        </p:spPr>
        <p:txBody>
          <a:bodyPr>
            <a:normAutofit/>
          </a:bodyPr>
          <a:lstStyle>
            <a:lvl1pPr>
              <a:defRPr sz="2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10" name="Straight Connector 9"/>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3" name="Picture 12">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215993783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572219" y="1562088"/>
            <a:ext cx="5333306" cy="2324107"/>
          </a:xfrm>
          <a:prstGeom prst="rect">
            <a:avLst/>
          </a:prstGeom>
        </p:spPr>
        <p:txBody>
          <a:bodyPr/>
          <a:lstStyle/>
          <a:p>
            <a:r>
              <a:rPr lang="en-US" dirty="0"/>
              <a:t>Click icon to add picture</a:t>
            </a:r>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6295618" y="1562088"/>
            <a:ext cx="5333306" cy="2324107"/>
          </a:xfrm>
          <a:prstGeom prst="rect">
            <a:avLst/>
          </a:prstGeom>
        </p:spPr>
        <p:txBody>
          <a:bodyPr/>
          <a:lstStyle/>
          <a:p>
            <a:r>
              <a:rPr lang="en-US" dirty="0"/>
              <a:t>Click icon to add picture</a:t>
            </a:r>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572218" y="4265769"/>
            <a:ext cx="5340679" cy="1449232"/>
          </a:xfrm>
        </p:spPr>
        <p:txBody>
          <a:bodyPr>
            <a:normAutofit/>
          </a:bodyPr>
          <a:lstStyle>
            <a:lvl1pPr marL="0" indent="0">
              <a:buFont typeface="Arial" panose="020B0604020202020204" pitchFamily="34" charset="0"/>
              <a:buNone/>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6286474" y="4265769"/>
            <a:ext cx="5340679" cy="1449232"/>
          </a:xfrm>
        </p:spPr>
        <p:txBody>
          <a:bodyPr>
            <a:normAutofit/>
          </a:bodyPr>
          <a:lstStyle>
            <a:lvl1pPr marL="0" indent="0">
              <a:buFont typeface="Arial" panose="020B0604020202020204" pitchFamily="34" charset="0"/>
              <a:buNone/>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11" name="Straight Connector 10"/>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3" name="Rectangle 12">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5" name="Picture 1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423412205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age/Text Slide — 04">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572219" y="1562088"/>
            <a:ext cx="3428554" cy="2324107"/>
          </a:xfrm>
          <a:prstGeom prst="rect">
            <a:avLst/>
          </a:prstGeom>
        </p:spPr>
        <p:txBody>
          <a:bodyPr/>
          <a:lstStyle/>
          <a:p>
            <a:r>
              <a:rPr lang="en-US" dirty="0"/>
              <a:t>Click icon to add picture</a:t>
            </a:r>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4381723" y="1562088"/>
            <a:ext cx="3428554" cy="2324107"/>
          </a:xfrm>
          <a:prstGeom prst="rect">
            <a:avLst/>
          </a:prstGeom>
        </p:spPr>
        <p:txBody>
          <a:bodyPr/>
          <a:lstStyle/>
          <a:p>
            <a:r>
              <a:rPr lang="en-US" dirty="0"/>
              <a:t>Click icon to add picture</a:t>
            </a:r>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8191227" y="1562088"/>
            <a:ext cx="3428554" cy="2324107"/>
          </a:xfrm>
          <a:prstGeom prst="rect">
            <a:avLst/>
          </a:prstGeom>
        </p:spPr>
        <p:txBody>
          <a:bodyPr/>
          <a:lstStyle/>
          <a:p>
            <a:r>
              <a:rPr lang="en-US" dirty="0"/>
              <a:t>Click icon to add picture</a:t>
            </a:r>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572218" y="4265769"/>
            <a:ext cx="3428555" cy="1449232"/>
          </a:xfrm>
        </p:spPr>
        <p:txBody>
          <a:bodyPr>
            <a:normAutofit/>
          </a:bodyPr>
          <a:lstStyle>
            <a:lvl1pPr marL="0" indent="0">
              <a:buFont typeface="Arial" panose="020B0604020202020204" pitchFamily="34" charset="0"/>
              <a:buNone/>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4386484" y="4265769"/>
            <a:ext cx="3428555" cy="1449232"/>
          </a:xfrm>
        </p:spPr>
        <p:txBody>
          <a:bodyPr>
            <a:normAutofit/>
          </a:bodyPr>
          <a:lstStyle>
            <a:lvl1pPr marL="0" indent="0">
              <a:buFont typeface="Arial" panose="020B0604020202020204" pitchFamily="34" charset="0"/>
              <a:buNone/>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8186464" y="4265769"/>
            <a:ext cx="3428555" cy="1449232"/>
          </a:xfrm>
        </p:spPr>
        <p:txBody>
          <a:bodyPr>
            <a:normAutofit/>
          </a:bodyPr>
          <a:lstStyle>
            <a:lvl1pPr marL="0" indent="0">
              <a:buFont typeface="Arial" panose="020B0604020202020204" pitchFamily="34" charset="0"/>
              <a:buNone/>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13" name="Straight Connector 12"/>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5" name="Rectangle 14">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6" name="Picture 15">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271425303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6" pos="5041">
          <p15:clr>
            <a:srgbClr val="FBAE40"/>
          </p15:clr>
        </p15:guide>
        <p15:guide id="17" pos="5521">
          <p15:clr>
            <a:srgbClr val="FBAE40"/>
          </p15:clr>
        </p15:guide>
        <p15:guide id="18" pos="9841">
          <p15:clr>
            <a:srgbClr val="FBAE40"/>
          </p15:clr>
        </p15:guide>
        <p15:guide id="19" pos="1032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mage/Text Slide — 05">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399"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cxnSp>
        <p:nvCxnSpPr>
          <p:cNvPr id="7" name="Straight Connector 6"/>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572219" y="1560663"/>
            <a:ext cx="5333305" cy="4152900"/>
          </a:xfrm>
          <a:prstGeom prst="rect">
            <a:avLst/>
          </a:prstGeom>
        </p:spPr>
        <p:txBody>
          <a:bodyPr>
            <a:normAutofit/>
          </a:bodyPr>
          <a:lstStyle>
            <a:lvl1pPr>
              <a:tabLst>
                <a:tab pos="57139" algn="l"/>
              </a:tabLst>
              <a:defRPr sz="2400">
                <a:solidFill>
                  <a:srgbClr val="576F7F"/>
                </a:solidFill>
              </a:defRPr>
            </a:lvl1pPr>
            <a:lvl2pPr marL="57139" indent="-57139">
              <a:tabLst/>
              <a:defRPr sz="500">
                <a:solidFill>
                  <a:schemeClr val="bg1">
                    <a:lumMod val="50000"/>
                  </a:schemeClr>
                </a:solidFill>
              </a:defRPr>
            </a:lvl2pPr>
            <a:lvl3pPr marL="115071" indent="-57932">
              <a:tabLst/>
              <a:defRPr sz="500">
                <a:solidFill>
                  <a:schemeClr val="bg1">
                    <a:lumMod val="50000"/>
                  </a:schemeClr>
                </a:solidFill>
              </a:defRPr>
            </a:lvl3pPr>
          </a:lstStyle>
          <a:p>
            <a:pPr lvl="0"/>
            <a:r>
              <a:rPr lang="tr-TR" dirty="0"/>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6286475" y="1560663"/>
            <a:ext cx="5333305" cy="4152899"/>
          </a:xfrm>
        </p:spPr>
        <p:txBody>
          <a:bodyPr>
            <a:normAutofit/>
          </a:bodyPr>
          <a:lstStyle>
            <a:lvl1pPr marL="228554" indent="-228554">
              <a:buFont typeface="Arial" panose="020B0604020202020204" pitchFamily="34" charset="0"/>
              <a:buChar char="•"/>
              <a:defRPr sz="14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Edit Master text styles</a:t>
            </a:r>
          </a:p>
        </p:txBody>
      </p:sp>
      <p:cxnSp>
        <p:nvCxnSpPr>
          <p:cNvPr id="9" name="Straight Connector 8"/>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CFE308F9-BC56-5F47-879A-9003E64704B1}"/>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11" name="Picture 10">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spTree>
    <p:extLst>
      <p:ext uri="{BB962C8B-B14F-4D97-AF65-F5344CB8AC3E}">
        <p14:creationId xmlns:p14="http://schemas.microsoft.com/office/powerpoint/2010/main" val="8734538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FBC8D-78FE-1DBA-155F-AE4AE43C8F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C341174-7CDC-9AA6-2665-ECA4DE8146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BE26BC-8577-A359-C904-8EB3C786671F}"/>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D4DBC4AC-4E6B-D3FB-27AE-0EF49475F8B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CD856FD-A734-DCBA-91B3-593A0881ED0D}"/>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24912020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p:nvPicPr>
        <p:blipFill>
          <a:blip r:embed="rId2"/>
          <a:stretch>
            <a:fillRect/>
          </a:stretch>
        </p:blipFill>
        <p:spPr>
          <a:xfrm>
            <a:off x="384917" y="6227853"/>
            <a:ext cx="1904752" cy="449061"/>
          </a:xfrm>
          <a:prstGeom prst="rect">
            <a:avLst/>
          </a:prstGeom>
        </p:spPr>
      </p:pic>
      <p:cxnSp>
        <p:nvCxnSpPr>
          <p:cNvPr id="20" name="Straight Connector 19">
            <a:extLst>
              <a:ext uri="{FF2B5EF4-FFF2-40B4-BE49-F238E27FC236}">
                <a16:creationId xmlns:a16="http://schemas.microsoft.com/office/drawing/2014/main" id="{A1AB842C-6BB1-7849-B78D-1D793CD25166}"/>
              </a:ext>
            </a:extLst>
          </p:cNvPr>
          <p:cNvCxnSpPr/>
          <p:nvPr/>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22" name="Rectangle 21">
            <a:extLst>
              <a:ext uri="{FF2B5EF4-FFF2-40B4-BE49-F238E27FC236}">
                <a16:creationId xmlns:a16="http://schemas.microsoft.com/office/drawing/2014/main" id="{AA9EDA39-870A-E945-9A81-5D7CFB06F0C7}"/>
              </a:ext>
            </a:extLst>
          </p:cNvPr>
          <p:cNvSpPr>
            <a:spLocks/>
          </p:cNvSpPr>
          <p:nvPr/>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pic>
        <p:nvPicPr>
          <p:cNvPr id="6" name="Picture 5">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384917" y="6227853"/>
            <a:ext cx="1904752" cy="449061"/>
          </a:xfrm>
          <a:prstGeom prst="rect">
            <a:avLst/>
          </a:prstGeom>
        </p:spPr>
      </p:pic>
      <p:cxnSp>
        <p:nvCxnSpPr>
          <p:cNvPr id="7" name="Straight Connector 6">
            <a:extLst>
              <a:ext uri="{FF2B5EF4-FFF2-40B4-BE49-F238E27FC236}">
                <a16:creationId xmlns:a16="http://schemas.microsoft.com/office/drawing/2014/main" id="{A1AB842C-6BB1-7849-B78D-1D793CD25166}"/>
              </a:ext>
            </a:extLst>
          </p:cNvPr>
          <p:cNvCxnSpPr/>
          <p:nvPr userDrawn="1"/>
        </p:nvCxnSpPr>
        <p:spPr>
          <a:xfrm>
            <a:off x="378571" y="6094575"/>
            <a:ext cx="11428512"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AA9EDA39-870A-E945-9A81-5D7CFB06F0C7}"/>
              </a:ext>
            </a:extLst>
          </p:cNvPr>
          <p:cNvSpPr>
            <a:spLocks/>
          </p:cNvSpPr>
          <p:nvPr userDrawn="1"/>
        </p:nvSpPr>
        <p:spPr>
          <a:xfrm>
            <a:off x="793" y="0"/>
            <a:ext cx="12190413" cy="1905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9" dirty="0"/>
          </a:p>
        </p:txBody>
      </p:sp>
    </p:spTree>
    <p:extLst>
      <p:ext uri="{BB962C8B-B14F-4D97-AF65-F5344CB8AC3E}">
        <p14:creationId xmlns:p14="http://schemas.microsoft.com/office/powerpoint/2010/main" val="32948656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7" pos="7441">
          <p15:clr>
            <a:srgbClr val="FBAE40"/>
          </p15:clr>
        </p15:guide>
        <p15:guide id="18" pos="7921">
          <p15:clr>
            <a:srgbClr val="FBAE40"/>
          </p15:clr>
        </p15:guide>
        <p15:guide id="19" pos="5521">
          <p15:clr>
            <a:srgbClr val="FBAE40"/>
          </p15:clr>
        </p15:guide>
        <p15:guide id="20" pos="5041">
          <p15:clr>
            <a:srgbClr val="FBAE40"/>
          </p15:clr>
        </p15:guide>
        <p15:guide id="21" pos="9841">
          <p15:clr>
            <a:srgbClr val="FBAE40"/>
          </p15:clr>
        </p15:guide>
        <p15:guide id="22" pos="1032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A41D7-C8E5-194A-B9FE-CBCE6208DFAC}"/>
              </a:ext>
            </a:extLst>
          </p:cNvPr>
          <p:cNvSpPr>
            <a:spLocks noGrp="1"/>
          </p:cNvSpPr>
          <p:nvPr>
            <p:ph type="ctrTitle"/>
          </p:nvPr>
        </p:nvSpPr>
        <p:spPr>
          <a:xfrm>
            <a:off x="1524000" y="1122363"/>
            <a:ext cx="9144000" cy="2387600"/>
          </a:xfrm>
        </p:spPr>
        <p:txBody>
          <a:bodyPr anchor="b"/>
          <a:lstStyle>
            <a:lvl1pPr algn="ctr">
              <a:defRPr sz="5999"/>
            </a:lvl1pPr>
          </a:lstStyle>
          <a:p>
            <a:r>
              <a:rPr lang="en-US"/>
              <a:t>Click to edit Master title style</a:t>
            </a:r>
          </a:p>
        </p:txBody>
      </p:sp>
      <p:sp>
        <p:nvSpPr>
          <p:cNvPr id="3" name="Subtitle 2">
            <a:extLst>
              <a:ext uri="{FF2B5EF4-FFF2-40B4-BE49-F238E27FC236}">
                <a16:creationId xmlns:a16="http://schemas.microsoft.com/office/drawing/2014/main" id="{5F313F0E-DC23-494F-8F75-1EEDEE8748D1}"/>
              </a:ext>
            </a:extLst>
          </p:cNvPr>
          <p:cNvSpPr>
            <a:spLocks noGrp="1"/>
          </p:cNvSpPr>
          <p:nvPr>
            <p:ph type="subTitle" idx="1"/>
          </p:nvPr>
        </p:nvSpPr>
        <p:spPr>
          <a:xfrm>
            <a:off x="1524000" y="3602038"/>
            <a:ext cx="9144000" cy="1655762"/>
          </a:xfrm>
        </p:spPr>
        <p:txBody>
          <a:bodyPr/>
          <a:lstStyle>
            <a:lvl1pPr marL="0" indent="0" algn="ctr">
              <a:buNone/>
              <a:defRPr sz="2400"/>
            </a:lvl1pPr>
            <a:lvl2pPr marL="457109" indent="0" algn="ctr">
              <a:buNone/>
              <a:defRPr sz="2000"/>
            </a:lvl2pPr>
            <a:lvl3pPr marL="914217" indent="0" algn="ctr">
              <a:buNone/>
              <a:defRPr sz="18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9D9D94A-CE3B-EE4F-9B79-95AED41E379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967C24AD-5E14-5F4F-9BA5-ED16D7EBC92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84DAFE-44C2-3E44-B929-E41AA9077B73}"/>
              </a:ext>
            </a:extLst>
          </p:cNvPr>
          <p:cNvSpPr>
            <a:spLocks noGrp="1"/>
          </p:cNvSpPr>
          <p:nvPr>
            <p:ph type="sldNum" sz="quarter" idx="12"/>
          </p:nvPr>
        </p:nvSpPr>
        <p:spPr/>
        <p:txBody>
          <a:bodyPr/>
          <a:lstStyle/>
          <a:p>
            <a:fld id="{81D7C0E0-6B5B-1746-B576-0E8AB43A789A}" type="slidenum">
              <a:rPr lang="en-US" smtClean="0"/>
              <a:t>‹#›</a:t>
            </a:fld>
            <a:endParaRPr lang="en-US" dirty="0"/>
          </a:p>
        </p:txBody>
      </p:sp>
    </p:spTree>
    <p:extLst>
      <p:ext uri="{BB962C8B-B14F-4D97-AF65-F5344CB8AC3E}">
        <p14:creationId xmlns:p14="http://schemas.microsoft.com/office/powerpoint/2010/main" val="20450892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1D713-D7CF-5543-9B58-C5DE427107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04EBFF-E0A9-F345-BE5C-75E215CA68C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30B059-EB29-5845-B48C-D642F6307EC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E97AC035-A29B-E549-B522-29D4888D6C2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4C98B5E-AE72-F247-8D3B-1EF5C3507CDE}"/>
              </a:ext>
            </a:extLst>
          </p:cNvPr>
          <p:cNvSpPr>
            <a:spLocks noGrp="1"/>
          </p:cNvSpPr>
          <p:nvPr>
            <p:ph type="sldNum" sz="quarter" idx="12"/>
          </p:nvPr>
        </p:nvSpPr>
        <p:spPr/>
        <p:txBody>
          <a:bodyPr/>
          <a:lstStyle/>
          <a:p>
            <a:fld id="{81D7C0E0-6B5B-1746-B576-0E8AB43A789A}" type="slidenum">
              <a:rPr lang="en-US" smtClean="0"/>
              <a:t>‹#›</a:t>
            </a:fld>
            <a:endParaRPr lang="en-US" dirty="0"/>
          </a:p>
        </p:txBody>
      </p:sp>
    </p:spTree>
    <p:extLst>
      <p:ext uri="{BB962C8B-B14F-4D97-AF65-F5344CB8AC3E}">
        <p14:creationId xmlns:p14="http://schemas.microsoft.com/office/powerpoint/2010/main" val="37983643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D5BB9-0510-8C40-BC23-22D885030D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E4B49EC-CB8F-A345-A64B-1E56D2F4F342}"/>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5D5B85FD-01C5-D34C-80D9-D2A71153E78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B7E0BE8-2F7E-3B41-B3F2-F461E5EEA226}"/>
              </a:ext>
            </a:extLst>
          </p:cNvPr>
          <p:cNvSpPr>
            <a:spLocks noGrp="1"/>
          </p:cNvSpPr>
          <p:nvPr>
            <p:ph type="sldNum" sz="quarter" idx="12"/>
          </p:nvPr>
        </p:nvSpPr>
        <p:spPr/>
        <p:txBody>
          <a:bodyPr/>
          <a:lstStyle/>
          <a:p>
            <a:fld id="{81D7C0E0-6B5B-1746-B576-0E8AB43A789A}" type="slidenum">
              <a:rPr lang="en-US" smtClean="0"/>
              <a:t>‹#›</a:t>
            </a:fld>
            <a:endParaRPr lang="en-US" dirty="0"/>
          </a:p>
        </p:txBody>
      </p:sp>
    </p:spTree>
    <p:extLst>
      <p:ext uri="{BB962C8B-B14F-4D97-AF65-F5344CB8AC3E}">
        <p14:creationId xmlns:p14="http://schemas.microsoft.com/office/powerpoint/2010/main" val="710683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1A602-0089-B462-38BF-0A4C4B1379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52665A-9742-9814-6718-E191CB52C1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367BE3-3737-3B9C-DA7E-F50673C527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AED27FB-6A80-93A9-986E-185FDD91BF67}"/>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9C083772-3485-36D4-7066-748A3CBDCF1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1056B98-0C2A-9911-4140-72839A761800}"/>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2753768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5E082-1C21-7924-43E9-ACDB6CA7975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E685F4-EA11-7176-B9F8-852637874E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86B2C7-60C7-D10E-A0E7-55F1D5C20E6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605141-D21E-1541-EE0D-9DD1A51906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36B9D1-1B32-6CBD-59B1-D4699A1F84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CB9E3-F1CC-3584-2912-0799AFC618A1}"/>
              </a:ext>
            </a:extLst>
          </p:cNvPr>
          <p:cNvSpPr>
            <a:spLocks noGrp="1"/>
          </p:cNvSpPr>
          <p:nvPr>
            <p:ph type="dt" sz="half" idx="10"/>
          </p:nvPr>
        </p:nvSpPr>
        <p:spPr/>
        <p:txBody>
          <a:bodyPr/>
          <a:lstStyle/>
          <a:p>
            <a:endParaRPr lang="en-US" dirty="0"/>
          </a:p>
        </p:txBody>
      </p:sp>
      <p:sp>
        <p:nvSpPr>
          <p:cNvPr id="8" name="Footer Placeholder 7">
            <a:extLst>
              <a:ext uri="{FF2B5EF4-FFF2-40B4-BE49-F238E27FC236}">
                <a16:creationId xmlns:a16="http://schemas.microsoft.com/office/drawing/2014/main" id="{87BA2EBD-93C0-BA20-9F60-FA0ECAC7A56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4BF01D9-3359-C186-FC66-BBB05FFA8B11}"/>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2340549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E77F1-CA39-BA2C-0A6A-991039E7C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731527-D4B5-D713-3920-B22696E83CF8}"/>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D8E3BB29-61FA-FEDC-D35E-69021E96B0B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E8E7B88-AAD6-57D8-8D83-20EBE4BF71AB}"/>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3033662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813C93-D50D-C970-1F8F-C2385FCC3AD9}"/>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41839985-2170-5D1B-1307-5060C5D197F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F8D7517-D0AC-C321-A3CB-B77984B6B507}"/>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927724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80C68-DB45-FFFA-41D0-DD990DE95F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6F2BA89-E078-7745-ABA2-39451E4028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9A5C60-FDBF-4356-C4E3-94F966FE5E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29A2ED-0EDD-C484-AA8D-03777A5CE545}"/>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35A55693-2DC1-8469-3613-BE047E942B1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2ACE5D2-8139-C54A-1828-0B70CD521BBE}"/>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143719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0C2B4-C3B9-CABE-1B85-E0CBF04C9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1720E3A-768A-49C2-1D4E-B30821A578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0F272FC-D1AC-6EAA-314E-E507DB27A9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D8DFDF-4417-71AC-FAA3-9F8C96E28B0A}"/>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89086671-0917-3EFA-1A97-23C7AA52EE6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BA63B61-4FC2-ACA8-1F65-D90A62374A87}"/>
              </a:ext>
            </a:extLst>
          </p:cNvPr>
          <p:cNvSpPr>
            <a:spLocks noGrp="1"/>
          </p:cNvSpPr>
          <p:nvPr>
            <p:ph type="sldNum" sz="quarter" idx="12"/>
          </p:nvPr>
        </p:nvSpPr>
        <p:spPr/>
        <p:txBody>
          <a:bodyPr/>
          <a:lstStyle/>
          <a:p>
            <a:fld id="{F3188BD4-A283-CB4A-85BB-E7C935C9CB2C}" type="slidenum">
              <a:rPr lang="en-US" smtClean="0"/>
              <a:t>‹#›</a:t>
            </a:fld>
            <a:endParaRPr lang="en-US" dirty="0"/>
          </a:p>
        </p:txBody>
      </p:sp>
    </p:spTree>
    <p:extLst>
      <p:ext uri="{BB962C8B-B14F-4D97-AF65-F5344CB8AC3E}">
        <p14:creationId xmlns:p14="http://schemas.microsoft.com/office/powerpoint/2010/main" val="4037910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F4E4BB-FE26-B3DA-C84B-A12021CE8F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65639C-2CE5-2B8F-5B3E-6AC0454AA7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E6E0A6-B77B-35FF-B6CD-4F4B0C8D59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28C62853-3E7C-99D7-F9A4-5A49932ED9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2F2ABE9-75F0-539B-C184-CDD8696D09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188BD4-A283-CB4A-85BB-E7C935C9CB2C}" type="slidenum">
              <a:rPr lang="en-US" smtClean="0"/>
              <a:t>‹#›</a:t>
            </a:fld>
            <a:endParaRPr lang="en-US" dirty="0"/>
          </a:p>
        </p:txBody>
      </p:sp>
    </p:spTree>
    <p:extLst>
      <p:ext uri="{BB962C8B-B14F-4D97-AF65-F5344CB8AC3E}">
        <p14:creationId xmlns:p14="http://schemas.microsoft.com/office/powerpoint/2010/main" val="13468478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84"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6072" y="487875"/>
            <a:ext cx="10972800" cy="522414"/>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p:cNvSpPr>
            <a:spLocks noGrp="1"/>
          </p:cNvSpPr>
          <p:nvPr>
            <p:ph type="sldNum" sz="quarter" idx="4"/>
          </p:nvPr>
        </p:nvSpPr>
        <p:spPr>
          <a:xfrm>
            <a:off x="799306" y="6132740"/>
            <a:ext cx="623389" cy="366183"/>
          </a:xfrm>
          <a:prstGeom prst="rect">
            <a:avLst/>
          </a:prstGeom>
        </p:spPr>
        <p:txBody>
          <a:bodyPr vert="horz" lIns="91440" tIns="45720" rIns="91440" bIns="45720" rtlCol="0" anchor="ctr"/>
          <a:lstStyle>
            <a:lvl1pPr algn="l">
              <a:defRPr lang="en-US" sz="1066" b="0" i="0" kern="1200" smtClean="0">
                <a:solidFill>
                  <a:srgbClr val="000000"/>
                </a:solidFill>
                <a:latin typeface="Times New Roman" panose="02020603050405020304" pitchFamily="18" charset="0"/>
                <a:ea typeface="+mn-ea"/>
                <a:cs typeface="Times New Roman" panose="02020603050405020304" pitchFamily="18" charset="0"/>
              </a:defRPr>
            </a:lvl1pPr>
          </a:lstStyle>
          <a:p>
            <a:fld id="{BA8CF1B3-96A0-D24B-B5C9-B5B93FF4523E}" type="slidenum">
              <a:rPr lang="uk-UA" smtClean="0"/>
              <a:pPr/>
              <a:t>‹#›</a:t>
            </a:fld>
            <a:endParaRPr lang="uk-UA" dirty="0"/>
          </a:p>
        </p:txBody>
      </p:sp>
      <p:sp>
        <p:nvSpPr>
          <p:cNvPr id="7" name="Text Placeholder 2">
            <a:extLst>
              <a:ext uri="{FF2B5EF4-FFF2-40B4-BE49-F238E27FC236}">
                <a16:creationId xmlns:a16="http://schemas.microsoft.com/office/drawing/2014/main" id="{06CEB089-E730-C64A-A490-6055B6A2F061}"/>
              </a:ext>
            </a:extLst>
          </p:cNvPr>
          <p:cNvSpPr>
            <a:spLocks noGrp="1"/>
          </p:cNvSpPr>
          <p:nvPr>
            <p:ph type="body" idx="1"/>
          </p:nvPr>
        </p:nvSpPr>
        <p:spPr>
          <a:xfrm>
            <a:off x="796072" y="1562100"/>
            <a:ext cx="10972800" cy="3962400"/>
          </a:xfrm>
          <a:prstGeom prst="rect">
            <a:avLst/>
          </a:prstGeom>
        </p:spPr>
        <p:txBody>
          <a:bodyPr vert="horz" lIns="0" tIns="0" rIns="0" bIns="0" rtlCol="0">
            <a:normAutofit/>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marL="0" lvl="0" indent="-142846" algn="l" defTabSz="228554" rtl="0" eaLnBrk="1" latinLnBrk="0" hangingPunct="1">
              <a:spcBef>
                <a:spcPct val="20000"/>
              </a:spcBef>
              <a:buFont typeface="Arial"/>
              <a:buChar char="–"/>
            </a:pPr>
            <a:r>
              <a:rPr lang="tr-TR" dirty="0"/>
              <a:t>Second </a:t>
            </a:r>
            <a:r>
              <a:rPr lang="tr-TR" dirty="0" err="1"/>
              <a:t>level</a:t>
            </a:r>
            <a:endParaRPr lang="tr-TR" dirty="0"/>
          </a:p>
          <a:p>
            <a:pPr marL="342831" lvl="1" indent="-85708" algn="l" defTabSz="228554" rtl="0" eaLnBrk="1" latinLnBrk="0" hangingPunct="1">
              <a:spcBef>
                <a:spcPct val="20000"/>
              </a:spcBef>
              <a:buFont typeface="Arial"/>
              <a:buChar char="•"/>
            </a:pPr>
            <a:r>
              <a:rPr lang="tr-TR" dirty="0"/>
              <a:t>Third </a:t>
            </a:r>
            <a:r>
              <a:rPr lang="tr-TR" dirty="0" err="1"/>
              <a:t>level</a:t>
            </a:r>
            <a:endParaRPr lang="en-US" dirty="0"/>
          </a:p>
        </p:txBody>
      </p:sp>
    </p:spTree>
    <p:extLst>
      <p:ext uri="{BB962C8B-B14F-4D97-AF65-F5344CB8AC3E}">
        <p14:creationId xmlns:p14="http://schemas.microsoft.com/office/powerpoint/2010/main" val="287901630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Lst>
  <p:hf sldNum="0" hdr="0" ftr="0" dt="0"/>
  <p:txStyles>
    <p:titleStyle>
      <a:lvl1pPr algn="l" defTabSz="609486" rtl="0" eaLnBrk="1" latinLnBrk="0" hangingPunct="1">
        <a:spcBef>
          <a:spcPct val="0"/>
        </a:spcBef>
        <a:buNone/>
        <a:defRPr lang="en-US" sz="3399" b="0" i="0" kern="1200" dirty="0">
          <a:solidFill>
            <a:srgbClr val="576F7F"/>
          </a:solidFill>
          <a:latin typeface="Times New Roman" panose="02020603050405020304" pitchFamily="18" charset="0"/>
          <a:ea typeface="+mj-ea"/>
          <a:cs typeface="Times New Roman" panose="02020603050405020304" pitchFamily="18" charset="0"/>
        </a:defRPr>
      </a:lvl1pPr>
    </p:titleStyle>
    <p:bodyStyle>
      <a:lvl1pPr marL="0" indent="0" algn="l" defTabSz="609486" rtl="0" eaLnBrk="1" latinLnBrk="0" hangingPunct="1">
        <a:lnSpc>
          <a:spcPct val="100000"/>
        </a:lnSpc>
        <a:spcBef>
          <a:spcPts val="0"/>
        </a:spcBef>
        <a:buFontTx/>
        <a:buNone/>
        <a:tabLst/>
        <a:defRPr lang="tr-TR" sz="2400" b="0" i="0" kern="1200" dirty="0" smtClean="0">
          <a:solidFill>
            <a:srgbClr val="576F7F"/>
          </a:solidFill>
          <a:latin typeface="Times New Roman" panose="02020603050405020304" pitchFamily="18" charset="0"/>
          <a:ea typeface="+mn-ea"/>
          <a:cs typeface="Times New Roman" panose="02020603050405020304" pitchFamily="18" charset="0"/>
        </a:defRPr>
      </a:lvl1pPr>
      <a:lvl2pPr marL="990414" indent="-454998" algn="l" defTabSz="609486" rtl="0" eaLnBrk="1" latinLnBrk="0" hangingPunct="1">
        <a:lnSpc>
          <a:spcPct val="100000"/>
        </a:lnSpc>
        <a:spcBef>
          <a:spcPts val="0"/>
        </a:spcBef>
        <a:buFont typeface="Arial"/>
        <a:buChar char="–"/>
        <a:tabLst/>
        <a:defRPr lang="tr-TR" sz="1333" b="0" i="0" kern="1200" dirty="0" smtClean="0">
          <a:solidFill>
            <a:srgbClr val="576F7F"/>
          </a:solidFill>
          <a:latin typeface="Arial"/>
          <a:ea typeface="+mn-ea"/>
          <a:cs typeface="Arial"/>
        </a:defRPr>
      </a:lvl2pPr>
      <a:lvl3pPr marL="1523714" indent="-304743" algn="l" defTabSz="609486" rtl="0" eaLnBrk="1" latinLnBrk="0" hangingPunct="1">
        <a:lnSpc>
          <a:spcPct val="100000"/>
        </a:lnSpc>
        <a:spcBef>
          <a:spcPts val="0"/>
        </a:spcBef>
        <a:buFont typeface="Arial"/>
        <a:buChar char="•"/>
        <a:tabLst/>
        <a:defRPr lang="tr-TR" sz="1400" b="0" i="0" kern="1200" dirty="0" smtClean="0">
          <a:solidFill>
            <a:srgbClr val="000000"/>
          </a:solidFill>
          <a:latin typeface="Arial"/>
          <a:ea typeface="+mn-ea"/>
          <a:cs typeface="Arial"/>
        </a:defRPr>
      </a:lvl3pPr>
      <a:lvl4pPr marL="2133200" indent="-304743" algn="l" defTabSz="609486" rtl="0" eaLnBrk="1" latinLnBrk="0" hangingPunct="1">
        <a:spcBef>
          <a:spcPct val="20000"/>
        </a:spcBef>
        <a:buFont typeface="Arial"/>
        <a:buChar char="–"/>
        <a:defRPr sz="2666" kern="1200">
          <a:solidFill>
            <a:schemeClr val="tx1"/>
          </a:solidFill>
          <a:latin typeface="+mn-lt"/>
          <a:ea typeface="+mn-ea"/>
          <a:cs typeface="+mn-cs"/>
        </a:defRPr>
      </a:lvl4pPr>
      <a:lvl5pPr marL="2742686" indent="-304743" algn="l" defTabSz="609486" rtl="0" eaLnBrk="1" latinLnBrk="0" hangingPunct="1">
        <a:spcBef>
          <a:spcPct val="20000"/>
        </a:spcBef>
        <a:buFont typeface="Arial"/>
        <a:buChar char="»"/>
        <a:defRPr sz="2666" kern="1200">
          <a:solidFill>
            <a:schemeClr val="tx1"/>
          </a:solidFill>
          <a:latin typeface="+mn-lt"/>
          <a:ea typeface="+mn-ea"/>
          <a:cs typeface="+mn-cs"/>
        </a:defRPr>
      </a:lvl5pPr>
      <a:lvl6pPr marL="3352171" indent="-304743" algn="l" defTabSz="609486" rtl="0" eaLnBrk="1" latinLnBrk="0" hangingPunct="1">
        <a:spcBef>
          <a:spcPct val="20000"/>
        </a:spcBef>
        <a:buFont typeface="Arial"/>
        <a:buChar char="•"/>
        <a:defRPr sz="2666" kern="1200">
          <a:solidFill>
            <a:schemeClr val="tx1"/>
          </a:solidFill>
          <a:latin typeface="+mn-lt"/>
          <a:ea typeface="+mn-ea"/>
          <a:cs typeface="+mn-cs"/>
        </a:defRPr>
      </a:lvl6pPr>
      <a:lvl7pPr marL="3961657" indent="-304743" algn="l" defTabSz="609486" rtl="0" eaLnBrk="1" latinLnBrk="0" hangingPunct="1">
        <a:spcBef>
          <a:spcPct val="20000"/>
        </a:spcBef>
        <a:buFont typeface="Arial"/>
        <a:buChar char="•"/>
        <a:defRPr sz="2666" kern="1200">
          <a:solidFill>
            <a:schemeClr val="tx1"/>
          </a:solidFill>
          <a:latin typeface="+mn-lt"/>
          <a:ea typeface="+mn-ea"/>
          <a:cs typeface="+mn-cs"/>
        </a:defRPr>
      </a:lvl7pPr>
      <a:lvl8pPr marL="4571143" indent="-304743" algn="l" defTabSz="609486" rtl="0" eaLnBrk="1" latinLnBrk="0" hangingPunct="1">
        <a:spcBef>
          <a:spcPct val="20000"/>
        </a:spcBef>
        <a:buFont typeface="Arial"/>
        <a:buChar char="•"/>
        <a:defRPr sz="2666" kern="1200">
          <a:solidFill>
            <a:schemeClr val="tx1"/>
          </a:solidFill>
          <a:latin typeface="+mn-lt"/>
          <a:ea typeface="+mn-ea"/>
          <a:cs typeface="+mn-cs"/>
        </a:defRPr>
      </a:lvl8pPr>
      <a:lvl9pPr marL="5180629" indent="-304743" algn="l" defTabSz="609486" rtl="0" eaLnBrk="1" latinLnBrk="0" hangingPunct="1">
        <a:spcBef>
          <a:spcPct val="20000"/>
        </a:spcBef>
        <a:buFont typeface="Arial"/>
        <a:buChar char="•"/>
        <a:defRPr sz="2666" kern="1200">
          <a:solidFill>
            <a:schemeClr val="tx1"/>
          </a:solidFill>
          <a:latin typeface="+mn-lt"/>
          <a:ea typeface="+mn-ea"/>
          <a:cs typeface="+mn-cs"/>
        </a:defRPr>
      </a:lvl9pPr>
    </p:bodyStyle>
    <p:otherStyle>
      <a:defPPr>
        <a:defRPr lang="en-US"/>
      </a:defPPr>
      <a:lvl1pPr marL="0" algn="l" defTabSz="609486" rtl="0" eaLnBrk="1" latinLnBrk="0" hangingPunct="1">
        <a:defRPr sz="2400" kern="1200">
          <a:solidFill>
            <a:schemeClr val="tx1"/>
          </a:solidFill>
          <a:latin typeface="+mn-lt"/>
          <a:ea typeface="+mn-ea"/>
          <a:cs typeface="+mn-cs"/>
        </a:defRPr>
      </a:lvl1pPr>
      <a:lvl2pPr marL="609486" algn="l" defTabSz="609486" rtl="0" eaLnBrk="1" latinLnBrk="0" hangingPunct="1">
        <a:defRPr sz="2400" kern="1200">
          <a:solidFill>
            <a:schemeClr val="tx1"/>
          </a:solidFill>
          <a:latin typeface="+mn-lt"/>
          <a:ea typeface="+mn-ea"/>
          <a:cs typeface="+mn-cs"/>
        </a:defRPr>
      </a:lvl2pPr>
      <a:lvl3pPr marL="1218971" algn="l" defTabSz="609486" rtl="0" eaLnBrk="1" latinLnBrk="0" hangingPunct="1">
        <a:defRPr sz="2400" kern="1200">
          <a:solidFill>
            <a:schemeClr val="tx1"/>
          </a:solidFill>
          <a:latin typeface="+mn-lt"/>
          <a:ea typeface="+mn-ea"/>
          <a:cs typeface="+mn-cs"/>
        </a:defRPr>
      </a:lvl3pPr>
      <a:lvl4pPr marL="1828457" algn="l" defTabSz="609486" rtl="0" eaLnBrk="1" latinLnBrk="0" hangingPunct="1">
        <a:defRPr sz="2400" kern="1200">
          <a:solidFill>
            <a:schemeClr val="tx1"/>
          </a:solidFill>
          <a:latin typeface="+mn-lt"/>
          <a:ea typeface="+mn-ea"/>
          <a:cs typeface="+mn-cs"/>
        </a:defRPr>
      </a:lvl4pPr>
      <a:lvl5pPr marL="2437943" algn="l" defTabSz="609486" rtl="0" eaLnBrk="1" latinLnBrk="0" hangingPunct="1">
        <a:defRPr sz="2400" kern="1200">
          <a:solidFill>
            <a:schemeClr val="tx1"/>
          </a:solidFill>
          <a:latin typeface="+mn-lt"/>
          <a:ea typeface="+mn-ea"/>
          <a:cs typeface="+mn-cs"/>
        </a:defRPr>
      </a:lvl5pPr>
      <a:lvl6pPr marL="3047428" algn="l" defTabSz="609486" rtl="0" eaLnBrk="1" latinLnBrk="0" hangingPunct="1">
        <a:defRPr sz="2400" kern="1200">
          <a:solidFill>
            <a:schemeClr val="tx1"/>
          </a:solidFill>
          <a:latin typeface="+mn-lt"/>
          <a:ea typeface="+mn-ea"/>
          <a:cs typeface="+mn-cs"/>
        </a:defRPr>
      </a:lvl6pPr>
      <a:lvl7pPr marL="3656914" algn="l" defTabSz="609486" rtl="0" eaLnBrk="1" latinLnBrk="0" hangingPunct="1">
        <a:defRPr sz="2400" kern="1200">
          <a:solidFill>
            <a:schemeClr val="tx1"/>
          </a:solidFill>
          <a:latin typeface="+mn-lt"/>
          <a:ea typeface="+mn-ea"/>
          <a:cs typeface="+mn-cs"/>
        </a:defRPr>
      </a:lvl7pPr>
      <a:lvl8pPr marL="4266400" algn="l" defTabSz="609486" rtl="0" eaLnBrk="1" latinLnBrk="0" hangingPunct="1">
        <a:defRPr sz="2400" kern="1200">
          <a:solidFill>
            <a:schemeClr val="tx1"/>
          </a:solidFill>
          <a:latin typeface="+mn-lt"/>
          <a:ea typeface="+mn-ea"/>
          <a:cs typeface="+mn-cs"/>
        </a:defRPr>
      </a:lvl8pPr>
      <a:lvl9pPr marL="4875886" algn="l" defTabSz="60948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fcrr.org/IRGSessionMaterials"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hyperlink" Target="https://files.eric.ed.gov/fulltext/ED617876.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D1B11-0DFD-B844-9D93-782ED6E53A52}"/>
              </a:ext>
            </a:extLst>
          </p:cNvPr>
          <p:cNvSpPr>
            <a:spLocks noGrp="1"/>
          </p:cNvSpPr>
          <p:nvPr>
            <p:ph type="ctrTitle"/>
          </p:nvPr>
        </p:nvSpPr>
        <p:spPr>
          <a:xfrm>
            <a:off x="191269" y="397852"/>
            <a:ext cx="11771367" cy="1484282"/>
          </a:xfrm>
        </p:spPr>
        <p:txBody>
          <a:bodyPr>
            <a:noAutofit/>
          </a:bodyPr>
          <a:lstStyle/>
          <a:p>
            <a:pPr algn="ctr"/>
            <a:br>
              <a:rPr lang="en-US" sz="40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br>
            <a:br>
              <a:rPr lang="en-US" sz="40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br>
            <a:br>
              <a:rPr lang="en-US" sz="40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br>
            <a:r>
              <a:rPr lang="en-US" sz="4000" b="1" kern="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Session 2: </a:t>
            </a:r>
            <a:r>
              <a:rPr lang="en-US" sz="4000" b="1" kern="100" dirty="0">
                <a:solidFill>
                  <a:schemeClr val="bg1"/>
                </a:solidFill>
                <a:ea typeface="Calibri" panose="020F0502020204030204" pitchFamily="34" charset="0"/>
              </a:rPr>
              <a:t>T</a:t>
            </a:r>
            <a:r>
              <a:rPr lang="en-US" sz="4000" b="1" kern="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eaching </a:t>
            </a:r>
            <a:r>
              <a:rPr lang="en-US" sz="40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Students to Spell and Fluently Read Multisyllabic Words</a:t>
            </a:r>
            <a:br>
              <a:rPr lang="en-US" sz="4000" kern="100" dirty="0">
                <a:effectLst/>
                <a:latin typeface="Calibri" panose="020F0502020204030204" pitchFamily="34" charset="0"/>
                <a:ea typeface="Calibri" panose="020F0502020204030204" pitchFamily="34" charset="0"/>
                <a:cs typeface="Times New Roman" panose="02020603050405020304" pitchFamily="18" charset="0"/>
              </a:rPr>
            </a:br>
            <a:br>
              <a:rPr lang="en-US" sz="4000" dirty="0">
                <a:solidFill>
                  <a:schemeClr val="bg1"/>
                </a:solidFill>
              </a:rPr>
            </a:br>
            <a:r>
              <a:rPr lang="en-US" sz="4000" dirty="0">
                <a:solidFill>
                  <a:schemeClr val="bg1"/>
                </a:solidFill>
              </a:rPr>
              <a:t>Based on the Practice Guide: Providing Reading Interventions for Students in Grades 4-9</a:t>
            </a:r>
          </a:p>
        </p:txBody>
      </p:sp>
      <p:sp>
        <p:nvSpPr>
          <p:cNvPr id="3" name="Subtitle 2">
            <a:extLst>
              <a:ext uri="{FF2B5EF4-FFF2-40B4-BE49-F238E27FC236}">
                <a16:creationId xmlns:a16="http://schemas.microsoft.com/office/drawing/2014/main" id="{BFC0836C-0235-AF4D-801B-47A94F0911B2}"/>
              </a:ext>
            </a:extLst>
          </p:cNvPr>
          <p:cNvSpPr>
            <a:spLocks noGrp="1"/>
          </p:cNvSpPr>
          <p:nvPr>
            <p:ph type="body" sz="quarter" idx="14"/>
          </p:nvPr>
        </p:nvSpPr>
        <p:spPr>
          <a:xfrm>
            <a:off x="191269" y="4192325"/>
            <a:ext cx="11771367" cy="1484282"/>
          </a:xfrm>
        </p:spPr>
        <p:txBody>
          <a:bodyPr>
            <a:normAutofit/>
          </a:bodyPr>
          <a:lstStyle/>
          <a:p>
            <a:pPr marL="0" indent="0" algn="ctr">
              <a:buNone/>
            </a:pPr>
            <a:r>
              <a:rPr lang="en-US" sz="4000" i="1" dirty="0">
                <a:solidFill>
                  <a:schemeClr val="bg1"/>
                </a:solidFill>
              </a:rPr>
              <a:t>Recommendation 1: Build Students’ Decoding Skills So They Can Read Complex Multisyllabic Words</a:t>
            </a:r>
          </a:p>
          <a:p>
            <a:pPr algn="ctr"/>
            <a:endParaRPr lang="en-US" sz="3999" dirty="0"/>
          </a:p>
          <a:p>
            <a:endParaRPr lang="en-US" sz="3999" dirty="0"/>
          </a:p>
          <a:p>
            <a:endParaRPr lang="en-US" sz="3999" dirty="0"/>
          </a:p>
        </p:txBody>
      </p:sp>
    </p:spTree>
    <p:extLst>
      <p:ext uri="{BB962C8B-B14F-4D97-AF65-F5344CB8AC3E}">
        <p14:creationId xmlns:p14="http://schemas.microsoft.com/office/powerpoint/2010/main" val="2011254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25B0-D646-5C47-9433-E75B65872C05}"/>
              </a:ext>
            </a:extLst>
          </p:cNvPr>
          <p:cNvSpPr>
            <a:spLocks noGrp="1"/>
          </p:cNvSpPr>
          <p:nvPr>
            <p:ph type="ctrTitle"/>
          </p:nvPr>
        </p:nvSpPr>
        <p:spPr>
          <a:xfrm>
            <a:off x="573013" y="571872"/>
            <a:ext cx="11047561" cy="1429923"/>
          </a:xfrm>
        </p:spPr>
        <p:txBody>
          <a:bodyPr>
            <a:noAutofit/>
          </a:bodyPr>
          <a:lstStyle/>
          <a:p>
            <a:pPr algn="ctr"/>
            <a:r>
              <a:rPr lang="en-US" dirty="0">
                <a:solidFill>
                  <a:schemeClr val="tx1"/>
                </a:solidFill>
              </a:rPr>
              <a:t>Routine 1: Example</a:t>
            </a:r>
            <a:br>
              <a:rPr lang="en-US" dirty="0">
                <a:solidFill>
                  <a:schemeClr val="tx1"/>
                </a:solidFill>
              </a:rPr>
            </a:br>
            <a:r>
              <a:rPr lang="en-US" dirty="0">
                <a:solidFill>
                  <a:schemeClr val="tx1"/>
                </a:solidFill>
              </a:rPr>
              <a:t>Target Word: Unreasonable</a:t>
            </a:r>
            <a:br>
              <a:rPr lang="en-US" dirty="0">
                <a:solidFill>
                  <a:schemeClr val="tx1"/>
                </a:solidFill>
              </a:rPr>
            </a:br>
            <a:r>
              <a:rPr lang="en-US" dirty="0">
                <a:solidFill>
                  <a:schemeClr val="tx1"/>
                </a:solidFill>
              </a:rPr>
              <a:t>(p. 7) </a:t>
            </a:r>
          </a:p>
        </p:txBody>
      </p:sp>
      <p:sp>
        <p:nvSpPr>
          <p:cNvPr id="3" name="Content Placeholder 2">
            <a:extLst>
              <a:ext uri="{FF2B5EF4-FFF2-40B4-BE49-F238E27FC236}">
                <a16:creationId xmlns:a16="http://schemas.microsoft.com/office/drawing/2014/main" id="{1B60A2B1-CF7E-CD4E-80ED-9657AD9B81AE}"/>
              </a:ext>
            </a:extLst>
          </p:cNvPr>
          <p:cNvSpPr>
            <a:spLocks noGrp="1"/>
          </p:cNvSpPr>
          <p:nvPr>
            <p:ph type="body" sz="quarter" idx="14"/>
          </p:nvPr>
        </p:nvSpPr>
        <p:spPr>
          <a:xfrm>
            <a:off x="572218" y="2400434"/>
            <a:ext cx="11047563" cy="3803302"/>
          </a:xfrm>
        </p:spPr>
        <p:txBody>
          <a:bodyPr/>
          <a:lstStyle/>
          <a:p>
            <a:pPr marL="14284" indent="0">
              <a:buNone/>
            </a:pPr>
            <a:r>
              <a:rPr lang="en-US" sz="2699" dirty="0">
                <a:solidFill>
                  <a:schemeClr val="tx1"/>
                </a:solidFill>
              </a:rPr>
              <a:t>2. Underline the remaining single vowels, vowel combinations (e.g., ee, oa) and vowel-consonant combinations (e.g., ar, ow).</a:t>
            </a:r>
          </a:p>
          <a:p>
            <a:pPr marL="460283" indent="-445999"/>
            <a:endParaRPr lang="en-US" sz="3599" dirty="0"/>
          </a:p>
          <a:p>
            <a:pPr marL="460283" indent="-445999"/>
            <a:endParaRPr lang="en-US" sz="3599" dirty="0"/>
          </a:p>
        </p:txBody>
      </p:sp>
      <p:pic>
        <p:nvPicPr>
          <p:cNvPr id="5" name="Picture 4">
            <a:extLst>
              <a:ext uri="{FF2B5EF4-FFF2-40B4-BE49-F238E27FC236}">
                <a16:creationId xmlns:a16="http://schemas.microsoft.com/office/drawing/2014/main" id="{6F66692E-97C3-E349-82CF-80B20374AC55}"/>
              </a:ext>
            </a:extLst>
          </p:cNvPr>
          <p:cNvPicPr>
            <a:picLocks noChangeAspect="1"/>
          </p:cNvPicPr>
          <p:nvPr/>
        </p:nvPicPr>
        <p:blipFill rotWithShape="1">
          <a:blip r:embed="rId2"/>
          <a:srcRect l="-1" r="203"/>
          <a:stretch/>
        </p:blipFill>
        <p:spPr>
          <a:xfrm>
            <a:off x="1753165" y="3288763"/>
            <a:ext cx="8526666" cy="1860562"/>
          </a:xfrm>
          <a:prstGeom prst="rect">
            <a:avLst/>
          </a:prstGeom>
        </p:spPr>
      </p:pic>
    </p:spTree>
    <p:extLst>
      <p:ext uri="{BB962C8B-B14F-4D97-AF65-F5344CB8AC3E}">
        <p14:creationId xmlns:p14="http://schemas.microsoft.com/office/powerpoint/2010/main" val="194433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25B0-D646-5C47-9433-E75B65872C05}"/>
              </a:ext>
            </a:extLst>
          </p:cNvPr>
          <p:cNvSpPr>
            <a:spLocks noGrp="1"/>
          </p:cNvSpPr>
          <p:nvPr>
            <p:ph type="ctrTitle"/>
          </p:nvPr>
        </p:nvSpPr>
        <p:spPr>
          <a:xfrm>
            <a:off x="145154" y="369069"/>
            <a:ext cx="11473908" cy="1481324"/>
          </a:xfrm>
        </p:spPr>
        <p:txBody>
          <a:bodyPr>
            <a:noAutofit/>
          </a:bodyPr>
          <a:lstStyle/>
          <a:p>
            <a:pPr algn="ctr"/>
            <a:r>
              <a:rPr lang="en-US" sz="3599" dirty="0">
                <a:solidFill>
                  <a:schemeClr val="tx1"/>
                </a:solidFill>
              </a:rPr>
              <a:t>Routine 1: Example</a:t>
            </a:r>
            <a:br>
              <a:rPr lang="en-US" sz="3599" dirty="0">
                <a:solidFill>
                  <a:schemeClr val="tx1"/>
                </a:solidFill>
              </a:rPr>
            </a:br>
            <a:r>
              <a:rPr lang="en-US" sz="3599" dirty="0">
                <a:solidFill>
                  <a:schemeClr val="tx1"/>
                </a:solidFill>
              </a:rPr>
              <a:t>Target Word: Unreasonable (p. 7)</a:t>
            </a:r>
          </a:p>
        </p:txBody>
      </p:sp>
      <p:sp>
        <p:nvSpPr>
          <p:cNvPr id="3" name="Content Placeholder 2">
            <a:extLst>
              <a:ext uri="{FF2B5EF4-FFF2-40B4-BE49-F238E27FC236}">
                <a16:creationId xmlns:a16="http://schemas.microsoft.com/office/drawing/2014/main" id="{1B60A2B1-CF7E-CD4E-80ED-9657AD9B81AE}"/>
              </a:ext>
            </a:extLst>
          </p:cNvPr>
          <p:cNvSpPr>
            <a:spLocks noGrp="1"/>
          </p:cNvSpPr>
          <p:nvPr>
            <p:ph type="body" sz="quarter" idx="14"/>
          </p:nvPr>
        </p:nvSpPr>
        <p:spPr>
          <a:xfrm>
            <a:off x="572937" y="2181889"/>
            <a:ext cx="11046125" cy="4021486"/>
          </a:xfrm>
        </p:spPr>
        <p:txBody>
          <a:bodyPr>
            <a:normAutofit/>
          </a:bodyPr>
          <a:lstStyle/>
          <a:p>
            <a:pPr marL="0" indent="0">
              <a:buNone/>
            </a:pPr>
            <a:r>
              <a:rPr lang="en-US" sz="3199" dirty="0">
                <a:solidFill>
                  <a:schemeClr val="tx1"/>
                </a:solidFill>
              </a:rPr>
              <a:t>3. Loop under each word part as you say it.</a:t>
            </a:r>
          </a:p>
          <a:p>
            <a:endParaRPr lang="en-US" sz="1100" dirty="0"/>
          </a:p>
          <a:p>
            <a:pPr marL="0" indent="0">
              <a:buNone/>
            </a:pPr>
            <a:r>
              <a:rPr lang="en-US" sz="3199" dirty="0">
                <a:solidFill>
                  <a:schemeClr val="tx1"/>
                </a:solidFill>
              </a:rPr>
              <a:t>4. Say the whole word by blending the parts together, making it into a word you recognize.</a:t>
            </a:r>
          </a:p>
          <a:p>
            <a:endParaRPr lang="en-US" sz="3598" dirty="0"/>
          </a:p>
          <a:p>
            <a:endParaRPr lang="en-US" sz="3598" dirty="0"/>
          </a:p>
          <a:p>
            <a:endParaRPr lang="en-US" sz="3598" dirty="0"/>
          </a:p>
        </p:txBody>
      </p:sp>
      <p:pic>
        <p:nvPicPr>
          <p:cNvPr id="4" name="Picture 3">
            <a:extLst>
              <a:ext uri="{FF2B5EF4-FFF2-40B4-BE49-F238E27FC236}">
                <a16:creationId xmlns:a16="http://schemas.microsoft.com/office/drawing/2014/main" id="{513C9A7D-4069-994C-964A-0C634337830D}"/>
              </a:ext>
            </a:extLst>
          </p:cNvPr>
          <p:cNvPicPr>
            <a:picLocks noChangeAspect="1"/>
          </p:cNvPicPr>
          <p:nvPr/>
        </p:nvPicPr>
        <p:blipFill rotWithShape="1">
          <a:blip r:embed="rId3"/>
          <a:srcRect r="1350"/>
          <a:stretch/>
        </p:blipFill>
        <p:spPr>
          <a:xfrm>
            <a:off x="2543362" y="4065729"/>
            <a:ext cx="7592004" cy="2004008"/>
          </a:xfrm>
          <a:prstGeom prst="rect">
            <a:avLst/>
          </a:prstGeom>
        </p:spPr>
      </p:pic>
      <p:cxnSp>
        <p:nvCxnSpPr>
          <p:cNvPr id="6" name="Straight Connector 5">
            <a:extLst>
              <a:ext uri="{FF2B5EF4-FFF2-40B4-BE49-F238E27FC236}">
                <a16:creationId xmlns:a16="http://schemas.microsoft.com/office/drawing/2014/main" id="{01456D8E-145D-4E5C-3951-8CADACFA47A9}"/>
              </a:ext>
            </a:extLst>
          </p:cNvPr>
          <p:cNvCxnSpPr/>
          <p:nvPr/>
        </p:nvCxnSpPr>
        <p:spPr>
          <a:xfrm>
            <a:off x="4649680" y="5067733"/>
            <a:ext cx="91428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6C2B6E1-B6A9-48B5-B72D-54E4DB0C5C48}"/>
              </a:ext>
            </a:extLst>
          </p:cNvPr>
          <p:cNvCxnSpPr/>
          <p:nvPr/>
        </p:nvCxnSpPr>
        <p:spPr>
          <a:xfrm>
            <a:off x="6540228" y="5067733"/>
            <a:ext cx="480384"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7684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844D2-13D4-7E4C-A564-6880C785DAE5}"/>
              </a:ext>
            </a:extLst>
          </p:cNvPr>
          <p:cNvSpPr>
            <a:spLocks noGrp="1"/>
          </p:cNvSpPr>
          <p:nvPr>
            <p:ph type="ctrTitle"/>
          </p:nvPr>
        </p:nvSpPr>
        <p:spPr/>
        <p:txBody>
          <a:bodyPr>
            <a:normAutofit/>
          </a:bodyPr>
          <a:lstStyle/>
          <a:p>
            <a:pPr algn="ctr"/>
            <a:r>
              <a:rPr lang="en-US" dirty="0">
                <a:solidFill>
                  <a:schemeClr val="tx1"/>
                </a:solidFill>
              </a:rPr>
              <a:t>The Schwa Sound</a:t>
            </a:r>
          </a:p>
        </p:txBody>
      </p:sp>
      <p:sp>
        <p:nvSpPr>
          <p:cNvPr id="3" name="Content Placeholder 2">
            <a:extLst>
              <a:ext uri="{FF2B5EF4-FFF2-40B4-BE49-F238E27FC236}">
                <a16:creationId xmlns:a16="http://schemas.microsoft.com/office/drawing/2014/main" id="{040D26FD-70F7-B242-813E-416F050E6C50}"/>
              </a:ext>
            </a:extLst>
          </p:cNvPr>
          <p:cNvSpPr>
            <a:spLocks noGrp="1"/>
          </p:cNvSpPr>
          <p:nvPr>
            <p:ph type="body" sz="quarter" idx="14"/>
          </p:nvPr>
        </p:nvSpPr>
        <p:spPr/>
        <p:txBody>
          <a:bodyPr>
            <a:normAutofit/>
          </a:bodyPr>
          <a:lstStyle/>
          <a:p>
            <a:pPr marL="0" indent="0">
              <a:buNone/>
            </a:pPr>
            <a:r>
              <a:rPr lang="en-US" sz="2699" dirty="0">
                <a:solidFill>
                  <a:schemeClr val="tx1"/>
                </a:solidFill>
              </a:rPr>
              <a:t>If students do not get a recognizable word, they should try it using the schwa sound with the syllables.</a:t>
            </a:r>
          </a:p>
        </p:txBody>
      </p:sp>
    </p:spTree>
    <p:extLst>
      <p:ext uri="{BB962C8B-B14F-4D97-AF65-F5344CB8AC3E}">
        <p14:creationId xmlns:p14="http://schemas.microsoft.com/office/powerpoint/2010/main" val="892774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25B0-D646-5C47-9433-E75B65872C05}"/>
              </a:ext>
            </a:extLst>
          </p:cNvPr>
          <p:cNvSpPr>
            <a:spLocks noGrp="1"/>
          </p:cNvSpPr>
          <p:nvPr>
            <p:ph type="ctrTitle"/>
          </p:nvPr>
        </p:nvSpPr>
        <p:spPr>
          <a:xfrm>
            <a:off x="572220" y="571872"/>
            <a:ext cx="11047561" cy="1219041"/>
          </a:xfrm>
        </p:spPr>
        <p:txBody>
          <a:bodyPr>
            <a:noAutofit/>
          </a:bodyPr>
          <a:lstStyle/>
          <a:p>
            <a:pPr algn="ctr"/>
            <a:r>
              <a:rPr lang="en-US" dirty="0">
                <a:solidFill>
                  <a:schemeClr val="tx1"/>
                </a:solidFill>
              </a:rPr>
              <a:t>Routine 2</a:t>
            </a:r>
            <a:br>
              <a:rPr lang="en-US" dirty="0">
                <a:solidFill>
                  <a:schemeClr val="tx1"/>
                </a:solidFill>
              </a:rPr>
            </a:br>
            <a:r>
              <a:rPr lang="en-US" dirty="0">
                <a:solidFill>
                  <a:schemeClr val="tx1"/>
                </a:solidFill>
              </a:rPr>
              <a:t>(p. 9) </a:t>
            </a:r>
          </a:p>
        </p:txBody>
      </p:sp>
      <p:sp>
        <p:nvSpPr>
          <p:cNvPr id="3" name="Content Placeholder 2">
            <a:extLst>
              <a:ext uri="{FF2B5EF4-FFF2-40B4-BE49-F238E27FC236}">
                <a16:creationId xmlns:a16="http://schemas.microsoft.com/office/drawing/2014/main" id="{1B60A2B1-CF7E-CD4E-80ED-9657AD9B81AE}"/>
              </a:ext>
            </a:extLst>
          </p:cNvPr>
          <p:cNvSpPr>
            <a:spLocks noGrp="1"/>
          </p:cNvSpPr>
          <p:nvPr>
            <p:ph type="body" sz="quarter" idx="14"/>
          </p:nvPr>
        </p:nvSpPr>
        <p:spPr>
          <a:xfrm>
            <a:off x="572219" y="2063781"/>
            <a:ext cx="11047563" cy="3803302"/>
          </a:xfrm>
        </p:spPr>
        <p:txBody>
          <a:bodyPr/>
          <a:lstStyle/>
          <a:p>
            <a:pPr marL="514247" indent="-514247">
              <a:buFont typeface="+mj-lt"/>
              <a:buAutoNum type="arabicPeriod"/>
            </a:pPr>
            <a:r>
              <a:rPr lang="en-US" sz="2699" dirty="0">
                <a:solidFill>
                  <a:schemeClr val="tx1"/>
                </a:solidFill>
              </a:rPr>
              <a:t>Underline single vowels, vowel combinations (e.g., ee, oa) and vowel-consonant combinations (e.g., ar, ow). </a:t>
            </a:r>
          </a:p>
          <a:p>
            <a:pPr marL="514247" indent="-514247">
              <a:buFont typeface="+mj-lt"/>
              <a:buAutoNum type="arabicPeriod"/>
            </a:pPr>
            <a:r>
              <a:rPr lang="en-US" sz="2699" dirty="0">
                <a:solidFill>
                  <a:schemeClr val="tx1"/>
                </a:solidFill>
              </a:rPr>
              <a:t>Count the number of vowel sounds to determine how many syllables are in the word. </a:t>
            </a:r>
          </a:p>
          <a:p>
            <a:pPr marL="514247" indent="-514247">
              <a:buFont typeface="+mj-lt"/>
              <a:buAutoNum type="arabicPeriod"/>
            </a:pPr>
            <a:r>
              <a:rPr lang="en-US" sz="2699" dirty="0">
                <a:solidFill>
                  <a:schemeClr val="tx1"/>
                </a:solidFill>
              </a:rPr>
              <a:t>Break the word into parts, with every syllable having a vowel sound in it.</a:t>
            </a:r>
          </a:p>
          <a:p>
            <a:pPr marL="514247" indent="-514247">
              <a:buFont typeface="+mj-lt"/>
              <a:buAutoNum type="arabicPeriod"/>
            </a:pPr>
            <a:r>
              <a:rPr lang="en-US" sz="2699" dirty="0">
                <a:solidFill>
                  <a:schemeClr val="tx1"/>
                </a:solidFill>
              </a:rPr>
              <a:t>Blend each part together to form a word you recognize</a:t>
            </a:r>
            <a:r>
              <a:rPr lang="en-US" sz="2699" dirty="0"/>
              <a:t>. </a:t>
            </a:r>
          </a:p>
          <a:p>
            <a:endParaRPr lang="en-US" dirty="0"/>
          </a:p>
        </p:txBody>
      </p:sp>
    </p:spTree>
    <p:extLst>
      <p:ext uri="{BB962C8B-B14F-4D97-AF65-F5344CB8AC3E}">
        <p14:creationId xmlns:p14="http://schemas.microsoft.com/office/powerpoint/2010/main" val="2444682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874C-F303-FE42-B47A-11EAC8B27ED0}"/>
              </a:ext>
            </a:extLst>
          </p:cNvPr>
          <p:cNvSpPr>
            <a:spLocks noGrp="1"/>
          </p:cNvSpPr>
          <p:nvPr>
            <p:ph type="ctrTitle"/>
          </p:nvPr>
        </p:nvSpPr>
        <p:spPr>
          <a:xfrm>
            <a:off x="571426" y="571872"/>
            <a:ext cx="11047561" cy="1417566"/>
          </a:xfrm>
        </p:spPr>
        <p:txBody>
          <a:bodyPr>
            <a:noAutofit/>
          </a:bodyPr>
          <a:lstStyle/>
          <a:p>
            <a:pPr algn="ctr"/>
            <a:r>
              <a:rPr lang="en-US" dirty="0">
                <a:solidFill>
                  <a:schemeClr val="tx1"/>
                </a:solidFill>
              </a:rPr>
              <a:t>Routine 2: Example</a:t>
            </a:r>
            <a:br>
              <a:rPr lang="en-US" dirty="0">
                <a:solidFill>
                  <a:schemeClr val="tx1"/>
                </a:solidFill>
              </a:rPr>
            </a:br>
            <a:r>
              <a:rPr lang="en-US" dirty="0">
                <a:solidFill>
                  <a:schemeClr val="tx1"/>
                </a:solidFill>
              </a:rPr>
              <a:t>Target Word: Unreasonable</a:t>
            </a:r>
            <a:br>
              <a:rPr lang="en-US" dirty="0">
                <a:solidFill>
                  <a:schemeClr val="tx1"/>
                </a:solidFill>
              </a:rPr>
            </a:br>
            <a:r>
              <a:rPr lang="en-US" dirty="0">
                <a:solidFill>
                  <a:schemeClr val="tx1"/>
                </a:solidFill>
              </a:rPr>
              <a:t>(p. 9) </a:t>
            </a:r>
          </a:p>
        </p:txBody>
      </p:sp>
      <p:sp>
        <p:nvSpPr>
          <p:cNvPr id="3" name="Content Placeholder 2">
            <a:extLst>
              <a:ext uri="{FF2B5EF4-FFF2-40B4-BE49-F238E27FC236}">
                <a16:creationId xmlns:a16="http://schemas.microsoft.com/office/drawing/2014/main" id="{C563F808-8DD7-C64D-AD46-F2D71197C29A}"/>
              </a:ext>
            </a:extLst>
          </p:cNvPr>
          <p:cNvSpPr>
            <a:spLocks noGrp="1"/>
          </p:cNvSpPr>
          <p:nvPr>
            <p:ph type="body" sz="quarter" idx="14"/>
          </p:nvPr>
        </p:nvSpPr>
        <p:spPr>
          <a:xfrm>
            <a:off x="572219" y="2286149"/>
            <a:ext cx="11047563" cy="3803302"/>
          </a:xfrm>
        </p:spPr>
        <p:txBody>
          <a:bodyPr/>
          <a:lstStyle/>
          <a:p>
            <a:pPr marL="0" indent="0">
              <a:buNone/>
            </a:pPr>
            <a:r>
              <a:rPr lang="en-US" sz="2699" dirty="0">
                <a:solidFill>
                  <a:schemeClr val="tx1"/>
                </a:solidFill>
              </a:rPr>
              <a:t>1. Underline single vowels, vowel combinations (e.g., ee, oa) and vowel-consonant combinations (e.g., </a:t>
            </a:r>
            <a:r>
              <a:rPr lang="en-US" sz="2699" dirty="0" err="1">
                <a:solidFill>
                  <a:schemeClr val="tx1"/>
                </a:solidFill>
              </a:rPr>
              <a:t>ar</a:t>
            </a:r>
            <a:r>
              <a:rPr lang="en-US" sz="2699" dirty="0">
                <a:solidFill>
                  <a:schemeClr val="tx1"/>
                </a:solidFill>
              </a:rPr>
              <a:t>, ow). </a:t>
            </a:r>
          </a:p>
          <a:p>
            <a:endParaRPr lang="en-US" sz="2699" dirty="0"/>
          </a:p>
          <a:p>
            <a:pPr marL="0" indent="0" algn="ctr">
              <a:buNone/>
            </a:pPr>
            <a:r>
              <a:rPr lang="en-US" sz="4799" u="sng" dirty="0">
                <a:solidFill>
                  <a:schemeClr val="tx1"/>
                </a:solidFill>
              </a:rPr>
              <a:t>u</a:t>
            </a:r>
            <a:r>
              <a:rPr lang="en-US" sz="4799" dirty="0">
                <a:solidFill>
                  <a:schemeClr val="tx1"/>
                </a:solidFill>
              </a:rPr>
              <a:t>nr</a:t>
            </a:r>
            <a:r>
              <a:rPr lang="en-US" sz="4799" u="sng" dirty="0">
                <a:solidFill>
                  <a:schemeClr val="tx1"/>
                </a:solidFill>
              </a:rPr>
              <a:t>ea</a:t>
            </a:r>
            <a:r>
              <a:rPr lang="en-US" sz="4799" dirty="0">
                <a:solidFill>
                  <a:schemeClr val="tx1"/>
                </a:solidFill>
              </a:rPr>
              <a:t>s</a:t>
            </a:r>
            <a:r>
              <a:rPr lang="en-US" sz="4799" u="sng" dirty="0">
                <a:solidFill>
                  <a:schemeClr val="tx1"/>
                </a:solidFill>
              </a:rPr>
              <a:t>o</a:t>
            </a:r>
            <a:r>
              <a:rPr lang="en-US" sz="4799" dirty="0">
                <a:solidFill>
                  <a:schemeClr val="tx1"/>
                </a:solidFill>
              </a:rPr>
              <a:t>n</a:t>
            </a:r>
            <a:r>
              <a:rPr lang="en-US" sz="4799" u="sng" dirty="0">
                <a:solidFill>
                  <a:schemeClr val="tx1"/>
                </a:solidFill>
              </a:rPr>
              <a:t>a</a:t>
            </a:r>
            <a:r>
              <a:rPr lang="en-US" sz="4799" dirty="0">
                <a:solidFill>
                  <a:schemeClr val="tx1"/>
                </a:solidFill>
              </a:rPr>
              <a:t>bl</a:t>
            </a:r>
            <a:r>
              <a:rPr lang="en-US" sz="4799" u="sng" dirty="0">
                <a:solidFill>
                  <a:schemeClr val="tx1"/>
                </a:solidFill>
              </a:rPr>
              <a:t>e</a:t>
            </a:r>
            <a:endParaRPr lang="en-US" sz="4799" dirty="0">
              <a:solidFill>
                <a:schemeClr val="tx1"/>
              </a:solidFill>
            </a:endParaRPr>
          </a:p>
          <a:p>
            <a:endParaRPr lang="en-US" dirty="0"/>
          </a:p>
        </p:txBody>
      </p:sp>
    </p:spTree>
    <p:extLst>
      <p:ext uri="{BB962C8B-B14F-4D97-AF65-F5344CB8AC3E}">
        <p14:creationId xmlns:p14="http://schemas.microsoft.com/office/powerpoint/2010/main" val="3764272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874C-F303-FE42-B47A-11EAC8B27ED0}"/>
              </a:ext>
            </a:extLst>
          </p:cNvPr>
          <p:cNvSpPr>
            <a:spLocks noGrp="1"/>
          </p:cNvSpPr>
          <p:nvPr>
            <p:ph type="ctrTitle"/>
          </p:nvPr>
        </p:nvSpPr>
        <p:spPr>
          <a:xfrm>
            <a:off x="571426" y="571872"/>
            <a:ext cx="11047561" cy="1491706"/>
          </a:xfrm>
        </p:spPr>
        <p:txBody>
          <a:bodyPr>
            <a:noAutofit/>
          </a:bodyPr>
          <a:lstStyle/>
          <a:p>
            <a:pPr algn="ctr"/>
            <a:r>
              <a:rPr lang="en-US" dirty="0">
                <a:solidFill>
                  <a:schemeClr val="tx1"/>
                </a:solidFill>
              </a:rPr>
              <a:t>Routine 2: Example</a:t>
            </a:r>
            <a:br>
              <a:rPr lang="en-US" dirty="0">
                <a:solidFill>
                  <a:schemeClr val="tx1"/>
                </a:solidFill>
              </a:rPr>
            </a:br>
            <a:r>
              <a:rPr lang="en-US" dirty="0">
                <a:solidFill>
                  <a:schemeClr val="tx1"/>
                </a:solidFill>
              </a:rPr>
              <a:t>Target Word: Unreasonable</a:t>
            </a:r>
            <a:br>
              <a:rPr lang="en-US" dirty="0">
                <a:solidFill>
                  <a:schemeClr val="tx1"/>
                </a:solidFill>
              </a:rPr>
            </a:br>
            <a:r>
              <a:rPr lang="en-US" dirty="0">
                <a:solidFill>
                  <a:schemeClr val="tx1"/>
                </a:solidFill>
              </a:rPr>
              <a:t>(p. 9) </a:t>
            </a:r>
          </a:p>
        </p:txBody>
      </p:sp>
      <p:sp>
        <p:nvSpPr>
          <p:cNvPr id="3" name="Content Placeholder 2">
            <a:extLst>
              <a:ext uri="{FF2B5EF4-FFF2-40B4-BE49-F238E27FC236}">
                <a16:creationId xmlns:a16="http://schemas.microsoft.com/office/drawing/2014/main" id="{C563F808-8DD7-C64D-AD46-F2D71197C29A}"/>
              </a:ext>
            </a:extLst>
          </p:cNvPr>
          <p:cNvSpPr>
            <a:spLocks noGrp="1"/>
          </p:cNvSpPr>
          <p:nvPr>
            <p:ph type="body" sz="quarter" idx="14"/>
          </p:nvPr>
        </p:nvSpPr>
        <p:spPr>
          <a:xfrm>
            <a:off x="572219" y="2286149"/>
            <a:ext cx="11047563" cy="3803302"/>
          </a:xfrm>
        </p:spPr>
        <p:txBody>
          <a:bodyPr/>
          <a:lstStyle/>
          <a:p>
            <a:pPr marL="0" indent="0">
              <a:buNone/>
            </a:pPr>
            <a:r>
              <a:rPr lang="en-US" sz="2699" dirty="0">
                <a:solidFill>
                  <a:schemeClr val="tx1"/>
                </a:solidFill>
              </a:rPr>
              <a:t>2. Count the number of vowel sounds to determine how many syllables are in the word. </a:t>
            </a:r>
          </a:p>
          <a:p>
            <a:endParaRPr lang="en-US" u="sng" dirty="0"/>
          </a:p>
          <a:p>
            <a:pPr marL="0" indent="0" algn="ctr">
              <a:buNone/>
            </a:pPr>
            <a:r>
              <a:rPr lang="en-US" sz="6599" dirty="0"/>
              <a:t>  </a:t>
            </a:r>
            <a:r>
              <a:rPr lang="en-US" sz="6599" u="sng" dirty="0">
                <a:solidFill>
                  <a:srgbClr val="FF0000"/>
                </a:solidFill>
              </a:rPr>
              <a:t>U</a:t>
            </a:r>
            <a:r>
              <a:rPr lang="en-US" sz="6599" dirty="0">
                <a:solidFill>
                  <a:srgbClr val="FF0000"/>
                </a:solidFill>
              </a:rPr>
              <a:t>n</a:t>
            </a:r>
            <a:r>
              <a:rPr lang="en-US" sz="6599" dirty="0">
                <a:solidFill>
                  <a:srgbClr val="00B050"/>
                </a:solidFill>
              </a:rPr>
              <a:t>r</a:t>
            </a:r>
            <a:r>
              <a:rPr lang="en-US" sz="6599" u="sng" dirty="0">
                <a:solidFill>
                  <a:srgbClr val="00B050"/>
                </a:solidFill>
              </a:rPr>
              <a:t>ea</a:t>
            </a:r>
            <a:r>
              <a:rPr lang="en-US" sz="6599" dirty="0">
                <a:solidFill>
                  <a:srgbClr val="00B0F0"/>
                </a:solidFill>
              </a:rPr>
              <a:t>s</a:t>
            </a:r>
            <a:r>
              <a:rPr lang="en-US" sz="6599" u="sng" dirty="0">
                <a:solidFill>
                  <a:srgbClr val="00B0F0"/>
                </a:solidFill>
              </a:rPr>
              <a:t>o</a:t>
            </a:r>
            <a:r>
              <a:rPr lang="en-US" sz="6599" dirty="0">
                <a:solidFill>
                  <a:srgbClr val="00B0F0"/>
                </a:solidFill>
              </a:rPr>
              <a:t>n</a:t>
            </a:r>
            <a:r>
              <a:rPr lang="en-US" sz="6599" u="sng" dirty="0">
                <a:solidFill>
                  <a:srgbClr val="FFC000"/>
                </a:solidFill>
              </a:rPr>
              <a:t>a</a:t>
            </a:r>
            <a:r>
              <a:rPr lang="en-US" sz="6599" dirty="0"/>
              <a:t>bl</a:t>
            </a:r>
            <a:r>
              <a:rPr lang="en-US" sz="6599" u="sng" dirty="0"/>
              <a:t>e</a:t>
            </a:r>
          </a:p>
          <a:p>
            <a:pPr marL="0" indent="0">
              <a:buNone/>
            </a:pPr>
            <a:r>
              <a:rPr lang="en-US" sz="5999" dirty="0"/>
              <a:t>                  </a:t>
            </a:r>
            <a:r>
              <a:rPr lang="en-US" sz="6599" dirty="0">
                <a:solidFill>
                  <a:srgbClr val="FF0000"/>
                </a:solidFill>
              </a:rPr>
              <a:t>1</a:t>
            </a:r>
            <a:r>
              <a:rPr lang="en-US" sz="7199" dirty="0"/>
              <a:t>    </a:t>
            </a:r>
            <a:r>
              <a:rPr lang="en-US" sz="6599" dirty="0">
                <a:solidFill>
                  <a:srgbClr val="00B050"/>
                </a:solidFill>
              </a:rPr>
              <a:t>2</a:t>
            </a:r>
            <a:r>
              <a:rPr lang="en-US" sz="7199" dirty="0">
                <a:solidFill>
                  <a:srgbClr val="00B050"/>
                </a:solidFill>
              </a:rPr>
              <a:t>   </a:t>
            </a:r>
            <a:r>
              <a:rPr lang="en-US" sz="6599" dirty="0">
                <a:solidFill>
                  <a:srgbClr val="00B0F0"/>
                </a:solidFill>
              </a:rPr>
              <a:t>3</a:t>
            </a:r>
            <a:r>
              <a:rPr lang="en-US" sz="7199" dirty="0">
                <a:solidFill>
                  <a:srgbClr val="00B0F0"/>
                </a:solidFill>
              </a:rPr>
              <a:t>  </a:t>
            </a:r>
            <a:r>
              <a:rPr lang="en-US" sz="6599" dirty="0">
                <a:solidFill>
                  <a:srgbClr val="FFC000"/>
                </a:solidFill>
              </a:rPr>
              <a:t>4</a:t>
            </a:r>
            <a:r>
              <a:rPr lang="en-US" sz="6599" dirty="0">
                <a:solidFill>
                  <a:schemeClr val="accent2"/>
                </a:solidFill>
              </a:rPr>
              <a:t>   </a:t>
            </a:r>
            <a:r>
              <a:rPr lang="en-US" sz="6599" dirty="0"/>
              <a:t>5</a:t>
            </a:r>
            <a:endParaRPr lang="en-US" sz="5999" dirty="0">
              <a:solidFill>
                <a:schemeClr val="accent2"/>
              </a:solidFill>
            </a:endParaRPr>
          </a:p>
          <a:p>
            <a:endParaRPr lang="en-US" dirty="0"/>
          </a:p>
        </p:txBody>
      </p:sp>
    </p:spTree>
    <p:extLst>
      <p:ext uri="{BB962C8B-B14F-4D97-AF65-F5344CB8AC3E}">
        <p14:creationId xmlns:p14="http://schemas.microsoft.com/office/powerpoint/2010/main" val="2436776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97F23-0659-BC49-9B41-BE80507E0033}"/>
              </a:ext>
            </a:extLst>
          </p:cNvPr>
          <p:cNvSpPr>
            <a:spLocks noGrp="1"/>
          </p:cNvSpPr>
          <p:nvPr>
            <p:ph type="ctrTitle"/>
          </p:nvPr>
        </p:nvSpPr>
        <p:spPr>
          <a:xfrm>
            <a:off x="572219" y="571500"/>
            <a:ext cx="11047561" cy="1380868"/>
          </a:xfrm>
        </p:spPr>
        <p:txBody>
          <a:bodyPr>
            <a:noAutofit/>
          </a:bodyPr>
          <a:lstStyle/>
          <a:p>
            <a:pPr algn="ctr"/>
            <a:r>
              <a:rPr lang="en-US" dirty="0">
                <a:solidFill>
                  <a:schemeClr val="tx1"/>
                </a:solidFill>
              </a:rPr>
              <a:t>Routine 2: Example</a:t>
            </a:r>
            <a:br>
              <a:rPr lang="en-US" dirty="0">
                <a:solidFill>
                  <a:schemeClr val="tx1"/>
                </a:solidFill>
              </a:rPr>
            </a:br>
            <a:r>
              <a:rPr lang="en-US" dirty="0">
                <a:solidFill>
                  <a:schemeClr val="tx1"/>
                </a:solidFill>
              </a:rPr>
              <a:t>Target Word: Unreasonable</a:t>
            </a:r>
            <a:br>
              <a:rPr lang="en-US" dirty="0">
                <a:solidFill>
                  <a:schemeClr val="tx1"/>
                </a:solidFill>
              </a:rPr>
            </a:br>
            <a:r>
              <a:rPr lang="en-US" dirty="0">
                <a:solidFill>
                  <a:schemeClr val="tx1"/>
                </a:solidFill>
              </a:rPr>
              <a:t>(p. 9) </a:t>
            </a:r>
          </a:p>
        </p:txBody>
      </p:sp>
      <p:sp>
        <p:nvSpPr>
          <p:cNvPr id="3" name="Content Placeholder 2">
            <a:extLst>
              <a:ext uri="{FF2B5EF4-FFF2-40B4-BE49-F238E27FC236}">
                <a16:creationId xmlns:a16="http://schemas.microsoft.com/office/drawing/2014/main" id="{C52F27C3-F983-A543-9102-6B6EB9434705}"/>
              </a:ext>
            </a:extLst>
          </p:cNvPr>
          <p:cNvSpPr>
            <a:spLocks noGrp="1"/>
          </p:cNvSpPr>
          <p:nvPr>
            <p:ph type="body" sz="quarter" idx="14"/>
          </p:nvPr>
        </p:nvSpPr>
        <p:spPr>
          <a:xfrm>
            <a:off x="566854" y="2286149"/>
            <a:ext cx="11047563" cy="3803302"/>
          </a:xfrm>
        </p:spPr>
        <p:txBody>
          <a:bodyPr>
            <a:normAutofit/>
          </a:bodyPr>
          <a:lstStyle/>
          <a:p>
            <a:pPr marL="0" indent="0">
              <a:buNone/>
            </a:pPr>
            <a:r>
              <a:rPr lang="en-US" sz="2699" dirty="0"/>
              <a:t>3. Break the word into parts, with every syllable having a vowel sound in it.</a:t>
            </a:r>
          </a:p>
          <a:p>
            <a:endParaRPr lang="en-US" sz="2699" dirty="0"/>
          </a:p>
          <a:p>
            <a:pPr marL="0" indent="0" algn="ctr">
              <a:buNone/>
            </a:pPr>
            <a:r>
              <a:rPr lang="en-US" sz="4399" u="sng" dirty="0">
                <a:solidFill>
                  <a:srgbClr val="FF0000"/>
                </a:solidFill>
              </a:rPr>
              <a:t>u</a:t>
            </a:r>
            <a:r>
              <a:rPr lang="en-US" sz="4399" dirty="0">
                <a:solidFill>
                  <a:srgbClr val="FF0000"/>
                </a:solidFill>
              </a:rPr>
              <a:t>n</a:t>
            </a:r>
            <a:r>
              <a:rPr lang="en-US" sz="4399" dirty="0"/>
              <a:t>/</a:t>
            </a:r>
            <a:r>
              <a:rPr lang="en-US" sz="4399" dirty="0">
                <a:solidFill>
                  <a:srgbClr val="00B050"/>
                </a:solidFill>
              </a:rPr>
              <a:t>r</a:t>
            </a:r>
            <a:r>
              <a:rPr lang="en-US" sz="4399" u="sng" dirty="0">
                <a:solidFill>
                  <a:srgbClr val="00B050"/>
                </a:solidFill>
              </a:rPr>
              <a:t>ea</a:t>
            </a:r>
            <a:r>
              <a:rPr lang="en-US" sz="4399" dirty="0"/>
              <a:t>/</a:t>
            </a:r>
            <a:r>
              <a:rPr lang="en-US" sz="4399" dirty="0">
                <a:solidFill>
                  <a:srgbClr val="00B0F0"/>
                </a:solidFill>
              </a:rPr>
              <a:t>s</a:t>
            </a:r>
            <a:r>
              <a:rPr lang="en-US" sz="4399" u="sng" dirty="0">
                <a:solidFill>
                  <a:srgbClr val="00B0F0"/>
                </a:solidFill>
              </a:rPr>
              <a:t>o</a:t>
            </a:r>
            <a:r>
              <a:rPr lang="en-US" sz="4399" dirty="0">
                <a:solidFill>
                  <a:srgbClr val="00B0F0"/>
                </a:solidFill>
              </a:rPr>
              <a:t>n</a:t>
            </a:r>
            <a:r>
              <a:rPr lang="en-US" sz="4399" dirty="0"/>
              <a:t>/</a:t>
            </a:r>
            <a:r>
              <a:rPr lang="en-US" sz="4399" u="sng" dirty="0">
                <a:solidFill>
                  <a:srgbClr val="FFC000"/>
                </a:solidFill>
              </a:rPr>
              <a:t>a</a:t>
            </a:r>
            <a:r>
              <a:rPr lang="en-US" sz="4399" dirty="0"/>
              <a:t>/bl</a:t>
            </a:r>
            <a:r>
              <a:rPr lang="en-US" sz="4399" u="sng" dirty="0"/>
              <a:t>e</a:t>
            </a:r>
          </a:p>
          <a:p>
            <a:pPr algn="ctr"/>
            <a:endParaRPr lang="en-US" sz="2699" dirty="0"/>
          </a:p>
          <a:p>
            <a:pPr marL="0" indent="0">
              <a:buNone/>
            </a:pPr>
            <a:r>
              <a:rPr lang="en-US" sz="2699" dirty="0">
                <a:solidFill>
                  <a:schemeClr val="tx1"/>
                </a:solidFill>
              </a:rPr>
              <a:t>4. Blend each part together to form a word you recognize.</a:t>
            </a:r>
          </a:p>
          <a:p>
            <a:endParaRPr lang="en-US" dirty="0"/>
          </a:p>
        </p:txBody>
      </p:sp>
    </p:spTree>
    <p:extLst>
      <p:ext uri="{BB962C8B-B14F-4D97-AF65-F5344CB8AC3E}">
        <p14:creationId xmlns:p14="http://schemas.microsoft.com/office/powerpoint/2010/main" val="1493830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0D66B-0582-8E41-A528-F236133014EE}"/>
              </a:ext>
            </a:extLst>
          </p:cNvPr>
          <p:cNvSpPr>
            <a:spLocks noGrp="1"/>
          </p:cNvSpPr>
          <p:nvPr>
            <p:ph type="ctrTitle"/>
          </p:nvPr>
        </p:nvSpPr>
        <p:spPr>
          <a:xfrm>
            <a:off x="572219" y="576072"/>
            <a:ext cx="11047561" cy="1302155"/>
          </a:xfrm>
        </p:spPr>
        <p:txBody>
          <a:bodyPr anchor="t">
            <a:noAutofit/>
          </a:bodyPr>
          <a:lstStyle/>
          <a:p>
            <a:pPr algn="ctr">
              <a:lnSpc>
                <a:spcPct val="100000"/>
              </a:lnSpc>
            </a:pPr>
            <a:r>
              <a:rPr lang="en-US" sz="3400" dirty="0"/>
              <a:t> </a:t>
            </a:r>
            <a:r>
              <a:rPr lang="en-US" sz="3400" dirty="0">
                <a:solidFill>
                  <a:schemeClr val="tx1"/>
                </a:solidFill>
              </a:rPr>
              <a:t>Goals for Recommendation 1: Build students’ decoding skills so they can read complex multisyllabic words </a:t>
            </a:r>
          </a:p>
        </p:txBody>
      </p:sp>
      <p:sp>
        <p:nvSpPr>
          <p:cNvPr id="3" name="Content Placeholder 2">
            <a:extLst>
              <a:ext uri="{FF2B5EF4-FFF2-40B4-BE49-F238E27FC236}">
                <a16:creationId xmlns:a16="http://schemas.microsoft.com/office/drawing/2014/main" id="{3DA67E13-2B12-7A42-8A75-386F3E2DFA2A}"/>
              </a:ext>
            </a:extLst>
          </p:cNvPr>
          <p:cNvSpPr>
            <a:spLocks noGrp="1"/>
          </p:cNvSpPr>
          <p:nvPr>
            <p:ph type="body" sz="quarter" idx="14"/>
          </p:nvPr>
        </p:nvSpPr>
        <p:spPr>
          <a:xfrm>
            <a:off x="572217" y="1784194"/>
            <a:ext cx="11047563" cy="3803797"/>
          </a:xfrm>
        </p:spPr>
        <p:txBody>
          <a:bodyPr>
            <a:normAutofit/>
          </a:bodyPr>
          <a:lstStyle/>
          <a:p>
            <a:pPr marL="514350" indent="-514350">
              <a:lnSpc>
                <a:spcPct val="100000"/>
              </a:lnSpc>
              <a:buFont typeface="+mj-lt"/>
              <a:buAutoNum type="arabicPeriod"/>
            </a:pPr>
            <a:endParaRPr lang="en-US" sz="2800" dirty="0"/>
          </a:p>
          <a:p>
            <a:pPr marL="514350" indent="-514350">
              <a:lnSpc>
                <a:spcPct val="100000"/>
              </a:lnSpc>
              <a:buFont typeface="+mj-lt"/>
              <a:buAutoNum type="arabicPeriod"/>
            </a:pPr>
            <a:r>
              <a:rPr lang="en-US" sz="2800" dirty="0">
                <a:solidFill>
                  <a:schemeClr val="tx1"/>
                </a:solidFill>
              </a:rPr>
              <a:t>Learn how to teach students to spell multisyllabic words.</a:t>
            </a:r>
          </a:p>
          <a:p>
            <a:pPr marL="514350" indent="-514350">
              <a:lnSpc>
                <a:spcPct val="100000"/>
              </a:lnSpc>
              <a:buFont typeface="+mj-lt"/>
              <a:buAutoNum type="arabicPeriod"/>
            </a:pPr>
            <a:r>
              <a:rPr lang="en-US" sz="2800" dirty="0">
                <a:solidFill>
                  <a:schemeClr val="tx1"/>
                </a:solidFill>
              </a:rPr>
              <a:t>Learn a wide array of activities that allow students to practice reading multisyllabic words accurately and fluently.</a:t>
            </a:r>
          </a:p>
          <a:p>
            <a:pPr marL="0" indent="0">
              <a:lnSpc>
                <a:spcPct val="100000"/>
              </a:lnSpc>
              <a:buNone/>
            </a:pPr>
            <a:endParaRPr lang="en-US" sz="2800" dirty="0">
              <a:solidFill>
                <a:schemeClr val="tx1"/>
              </a:solidFill>
            </a:endParaRPr>
          </a:p>
          <a:p>
            <a:pPr marL="0" indent="0">
              <a:lnSpc>
                <a:spcPct val="100000"/>
              </a:lnSpc>
              <a:buNone/>
            </a:pPr>
            <a:endParaRPr lang="en-US" sz="2800" dirty="0"/>
          </a:p>
        </p:txBody>
      </p:sp>
    </p:spTree>
    <p:extLst>
      <p:ext uri="{BB962C8B-B14F-4D97-AF65-F5344CB8AC3E}">
        <p14:creationId xmlns:p14="http://schemas.microsoft.com/office/powerpoint/2010/main" val="300281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CFF43-79C4-0646-B8DB-6934E2C28D1C}"/>
              </a:ext>
            </a:extLst>
          </p:cNvPr>
          <p:cNvSpPr>
            <a:spLocks noGrp="1"/>
          </p:cNvSpPr>
          <p:nvPr>
            <p:ph type="ctrTitle"/>
          </p:nvPr>
        </p:nvSpPr>
        <p:spPr>
          <a:xfrm>
            <a:off x="572219" y="571500"/>
            <a:ext cx="11047561" cy="1257300"/>
          </a:xfrm>
        </p:spPr>
        <p:txBody>
          <a:bodyPr anchor="t">
            <a:normAutofit/>
          </a:bodyPr>
          <a:lstStyle/>
          <a:p>
            <a:pPr algn="ctr">
              <a:lnSpc>
                <a:spcPct val="100000"/>
              </a:lnSpc>
            </a:pPr>
            <a:r>
              <a:rPr lang="en-US" sz="3800" dirty="0">
                <a:solidFill>
                  <a:schemeClr val="tx1"/>
                </a:solidFill>
              </a:rPr>
              <a:t>How to Carry Out the Recommendation</a:t>
            </a:r>
            <a:br>
              <a:rPr lang="en-US" sz="3800" dirty="0">
                <a:solidFill>
                  <a:schemeClr val="tx1"/>
                </a:solidFill>
              </a:rPr>
            </a:br>
            <a:r>
              <a:rPr lang="en-US" sz="3800" dirty="0">
                <a:solidFill>
                  <a:schemeClr val="tx1"/>
                </a:solidFill>
              </a:rPr>
              <a:t>(p. 9)</a:t>
            </a:r>
          </a:p>
        </p:txBody>
      </p:sp>
      <p:sp>
        <p:nvSpPr>
          <p:cNvPr id="3" name="Content Placeholder 2">
            <a:extLst>
              <a:ext uri="{FF2B5EF4-FFF2-40B4-BE49-F238E27FC236}">
                <a16:creationId xmlns:a16="http://schemas.microsoft.com/office/drawing/2014/main" id="{6FC0DCE1-1734-C34C-B969-2D7D89804D27}"/>
              </a:ext>
            </a:extLst>
          </p:cNvPr>
          <p:cNvSpPr>
            <a:spLocks noGrp="1"/>
          </p:cNvSpPr>
          <p:nvPr>
            <p:ph type="body" sz="quarter" idx="14"/>
          </p:nvPr>
        </p:nvSpPr>
        <p:spPr>
          <a:xfrm>
            <a:off x="572218" y="2150078"/>
            <a:ext cx="11047563" cy="3803797"/>
          </a:xfrm>
        </p:spPr>
        <p:txBody>
          <a:bodyPr>
            <a:normAutofit/>
          </a:bodyPr>
          <a:lstStyle/>
          <a:p>
            <a:pPr marL="0" indent="0">
              <a:lnSpc>
                <a:spcPct val="100000"/>
              </a:lnSpc>
              <a:buNone/>
            </a:pPr>
            <a:r>
              <a:rPr lang="en-US" sz="2800" dirty="0">
                <a:solidFill>
                  <a:schemeClr val="tx1"/>
                </a:solidFill>
              </a:rPr>
              <a:t>How-to Step 3: Embed spelling instruction in the lesson.</a:t>
            </a:r>
          </a:p>
        </p:txBody>
      </p:sp>
    </p:spTree>
    <p:extLst>
      <p:ext uri="{BB962C8B-B14F-4D97-AF65-F5344CB8AC3E}">
        <p14:creationId xmlns:p14="http://schemas.microsoft.com/office/powerpoint/2010/main" val="4090635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5FE22-A215-FBBF-4EEE-F3F1325B5E49}"/>
              </a:ext>
            </a:extLst>
          </p:cNvPr>
          <p:cNvSpPr>
            <a:spLocks noGrp="1"/>
          </p:cNvSpPr>
          <p:nvPr>
            <p:ph type="ctrTitle"/>
          </p:nvPr>
        </p:nvSpPr>
        <p:spPr/>
        <p:txBody>
          <a:bodyPr anchor="t"/>
          <a:lstStyle/>
          <a:p>
            <a:pPr algn="ctr">
              <a:lnSpc>
                <a:spcPct val="100000"/>
              </a:lnSpc>
            </a:pPr>
            <a:r>
              <a:rPr lang="en-US" dirty="0">
                <a:solidFill>
                  <a:schemeClr val="tx1"/>
                </a:solidFill>
              </a:rPr>
              <a:t>Activity: Spelling</a:t>
            </a:r>
          </a:p>
        </p:txBody>
      </p:sp>
      <p:sp>
        <p:nvSpPr>
          <p:cNvPr id="3" name="Content Placeholder 2">
            <a:extLst>
              <a:ext uri="{FF2B5EF4-FFF2-40B4-BE49-F238E27FC236}">
                <a16:creationId xmlns:a16="http://schemas.microsoft.com/office/drawing/2014/main" id="{CFF8966C-3B36-A02D-E2F8-0CE42C6BE8C1}"/>
              </a:ext>
            </a:extLst>
          </p:cNvPr>
          <p:cNvSpPr>
            <a:spLocks noGrp="1"/>
          </p:cNvSpPr>
          <p:nvPr>
            <p:ph type="body" sz="quarter" idx="14"/>
          </p:nvPr>
        </p:nvSpPr>
        <p:spPr/>
        <p:txBody>
          <a:bodyPr>
            <a:normAutofit/>
          </a:bodyPr>
          <a:lstStyle/>
          <a:p>
            <a:pPr marL="0" indent="0">
              <a:lnSpc>
                <a:spcPct val="100000"/>
              </a:lnSpc>
              <a:buNone/>
            </a:pPr>
            <a:r>
              <a:rPr lang="en-US" sz="2800" dirty="0">
                <a:solidFill>
                  <a:schemeClr val="tx1"/>
                </a:solidFill>
              </a:rPr>
              <a:t>Please write your answer to the following question:</a:t>
            </a:r>
          </a:p>
          <a:p>
            <a:pPr>
              <a:lnSpc>
                <a:spcPct val="100000"/>
              </a:lnSpc>
            </a:pPr>
            <a:r>
              <a:rPr lang="en-US" sz="2800" dirty="0">
                <a:solidFill>
                  <a:schemeClr val="tx1"/>
                </a:solidFill>
              </a:rPr>
              <a:t>How do you embed spelling into your instruction? </a:t>
            </a:r>
          </a:p>
        </p:txBody>
      </p:sp>
    </p:spTree>
    <p:extLst>
      <p:ext uri="{BB962C8B-B14F-4D97-AF65-F5344CB8AC3E}">
        <p14:creationId xmlns:p14="http://schemas.microsoft.com/office/powerpoint/2010/main" val="1102340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person, indoor, screenshot&#10;&#10;Description automatically generated">
            <a:extLst>
              <a:ext uri="{FF2B5EF4-FFF2-40B4-BE49-F238E27FC236}">
                <a16:creationId xmlns:a16="http://schemas.microsoft.com/office/drawing/2014/main" id="{5997ADF9-3EE4-66ED-C10E-210CC23B5A8D}"/>
              </a:ext>
            </a:extLst>
          </p:cNvPr>
          <p:cNvPicPr>
            <a:picLocks noChangeAspect="1"/>
          </p:cNvPicPr>
          <p:nvPr/>
        </p:nvPicPr>
        <p:blipFill>
          <a:blip r:embed="rId2"/>
          <a:stretch>
            <a:fillRect/>
          </a:stretch>
        </p:blipFill>
        <p:spPr>
          <a:xfrm>
            <a:off x="3629344" y="343302"/>
            <a:ext cx="4933312" cy="6392872"/>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05418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5035D-7479-1D4E-9E74-E720FEE410D2}"/>
              </a:ext>
            </a:extLst>
          </p:cNvPr>
          <p:cNvSpPr>
            <a:spLocks noGrp="1"/>
          </p:cNvSpPr>
          <p:nvPr>
            <p:ph type="ctrTitle"/>
          </p:nvPr>
        </p:nvSpPr>
        <p:spPr>
          <a:xfrm>
            <a:off x="572219" y="571500"/>
            <a:ext cx="11047561" cy="1368511"/>
          </a:xfrm>
        </p:spPr>
        <p:txBody>
          <a:bodyPr anchor="t">
            <a:noAutofit/>
          </a:bodyPr>
          <a:lstStyle/>
          <a:p>
            <a:pPr algn="ctr">
              <a:lnSpc>
                <a:spcPct val="100000"/>
              </a:lnSpc>
            </a:pPr>
            <a:r>
              <a:rPr lang="en-US" sz="3400" dirty="0">
                <a:solidFill>
                  <a:schemeClr val="tx1"/>
                </a:solidFill>
              </a:rPr>
              <a:t>Spelling Multisyllabic Words: Instructional Sequence</a:t>
            </a:r>
            <a:br>
              <a:rPr lang="en-US" sz="3400" dirty="0">
                <a:solidFill>
                  <a:schemeClr val="tx1"/>
                </a:solidFill>
              </a:rPr>
            </a:br>
            <a:r>
              <a:rPr lang="en-US" sz="3400" dirty="0">
                <a:solidFill>
                  <a:schemeClr val="tx1"/>
                </a:solidFill>
              </a:rPr>
              <a:t> (pp. 9-10) </a:t>
            </a:r>
          </a:p>
        </p:txBody>
      </p:sp>
      <p:sp>
        <p:nvSpPr>
          <p:cNvPr id="3" name="Content Placeholder 2">
            <a:extLst>
              <a:ext uri="{FF2B5EF4-FFF2-40B4-BE49-F238E27FC236}">
                <a16:creationId xmlns:a16="http://schemas.microsoft.com/office/drawing/2014/main" id="{08AA8F65-9A0B-9045-84BD-ED5414C25D79}"/>
              </a:ext>
            </a:extLst>
          </p:cNvPr>
          <p:cNvSpPr>
            <a:spLocks noGrp="1"/>
          </p:cNvSpPr>
          <p:nvPr>
            <p:ph type="body" sz="quarter" idx="14"/>
          </p:nvPr>
        </p:nvSpPr>
        <p:spPr>
          <a:xfrm>
            <a:off x="572218" y="2179852"/>
            <a:ext cx="11047563" cy="3803797"/>
          </a:xfrm>
        </p:spPr>
        <p:txBody>
          <a:bodyPr>
            <a:normAutofit/>
          </a:bodyPr>
          <a:lstStyle/>
          <a:p>
            <a:pPr marL="514350" lvl="0" indent="-514350">
              <a:lnSpc>
                <a:spcPct val="100000"/>
              </a:lnSpc>
              <a:buFont typeface="+mj-lt"/>
              <a:buAutoNum type="arabicPeriod"/>
            </a:pPr>
            <a:r>
              <a:rPr lang="en-US" sz="2800" dirty="0">
                <a:solidFill>
                  <a:schemeClr val="tx1"/>
                </a:solidFill>
              </a:rPr>
              <a:t>Use words containing prefixes, suffixes, and/or single vowel, vowel combinations (e.g., ee, oa) and vowel-consonant (e.g.,  </a:t>
            </a:r>
            <a:r>
              <a:rPr lang="en-US" sz="2800" dirty="0" err="1">
                <a:solidFill>
                  <a:schemeClr val="tx1"/>
                </a:solidFill>
              </a:rPr>
              <a:t>ar</a:t>
            </a:r>
            <a:r>
              <a:rPr lang="en-US" sz="2800" dirty="0">
                <a:solidFill>
                  <a:schemeClr val="tx1"/>
                </a:solidFill>
              </a:rPr>
              <a:t>, ow) that have been taught.</a:t>
            </a:r>
          </a:p>
          <a:p>
            <a:pPr marL="514350" lvl="0" indent="-514350">
              <a:lnSpc>
                <a:spcPct val="100000"/>
              </a:lnSpc>
              <a:buFont typeface="+mj-lt"/>
              <a:buAutoNum type="arabicPeriod"/>
            </a:pPr>
            <a:r>
              <a:rPr lang="en-US" sz="2800" dirty="0">
                <a:solidFill>
                  <a:schemeClr val="tx1"/>
                </a:solidFill>
              </a:rPr>
              <a:t>Students use a routine to decode the word. </a:t>
            </a:r>
          </a:p>
          <a:p>
            <a:pPr marL="514350" lvl="0" indent="-514350">
              <a:lnSpc>
                <a:spcPct val="100000"/>
              </a:lnSpc>
              <a:buFont typeface="+mj-lt"/>
              <a:buAutoNum type="arabicPeriod"/>
            </a:pPr>
            <a:r>
              <a:rPr lang="en-US" sz="2800" dirty="0">
                <a:solidFill>
                  <a:schemeClr val="tx1"/>
                </a:solidFill>
              </a:rPr>
              <a:t>Students say each syllable.</a:t>
            </a:r>
          </a:p>
          <a:p>
            <a:pPr marL="514350" indent="-514350">
              <a:lnSpc>
                <a:spcPct val="100000"/>
              </a:lnSpc>
              <a:buFont typeface="+mj-lt"/>
              <a:buAutoNum type="arabicPeriod"/>
            </a:pPr>
            <a:r>
              <a:rPr lang="en-US" sz="2800" dirty="0">
                <a:solidFill>
                  <a:schemeClr val="tx1"/>
                </a:solidFill>
              </a:rPr>
              <a:t>Students write the word. </a:t>
            </a:r>
          </a:p>
          <a:p>
            <a:pPr>
              <a:lnSpc>
                <a:spcPct val="100000"/>
              </a:lnSpc>
            </a:pPr>
            <a:endParaRPr lang="en-US" sz="2800" dirty="0"/>
          </a:p>
          <a:p>
            <a:pPr marL="0" indent="0">
              <a:lnSpc>
                <a:spcPct val="100000"/>
              </a:lnSpc>
              <a:buNone/>
            </a:pPr>
            <a:endParaRPr lang="en-US" sz="2800" dirty="0"/>
          </a:p>
        </p:txBody>
      </p:sp>
    </p:spTree>
    <p:extLst>
      <p:ext uri="{BB962C8B-B14F-4D97-AF65-F5344CB8AC3E}">
        <p14:creationId xmlns:p14="http://schemas.microsoft.com/office/powerpoint/2010/main" val="2295678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5035D-7479-1D4E-9E74-E720FEE410D2}"/>
              </a:ext>
            </a:extLst>
          </p:cNvPr>
          <p:cNvSpPr>
            <a:spLocks noGrp="1"/>
          </p:cNvSpPr>
          <p:nvPr>
            <p:ph type="ctrTitle"/>
          </p:nvPr>
        </p:nvSpPr>
        <p:spPr/>
        <p:txBody>
          <a:bodyPr anchor="t">
            <a:normAutofit/>
          </a:bodyPr>
          <a:lstStyle/>
          <a:p>
            <a:pPr algn="ctr">
              <a:lnSpc>
                <a:spcPct val="100000"/>
              </a:lnSpc>
            </a:pPr>
            <a:r>
              <a:rPr lang="en-US" sz="3400" dirty="0">
                <a:solidFill>
                  <a:schemeClr val="tx1"/>
                </a:solidFill>
              </a:rPr>
              <a:t>Spelling Multisyllabic Words: Example (pp. 9-10) </a:t>
            </a:r>
          </a:p>
        </p:txBody>
      </p:sp>
      <p:sp>
        <p:nvSpPr>
          <p:cNvPr id="3" name="Content Placeholder 2">
            <a:extLst>
              <a:ext uri="{FF2B5EF4-FFF2-40B4-BE49-F238E27FC236}">
                <a16:creationId xmlns:a16="http://schemas.microsoft.com/office/drawing/2014/main" id="{08AA8F65-9A0B-9045-84BD-ED5414C25D79}"/>
              </a:ext>
            </a:extLst>
          </p:cNvPr>
          <p:cNvSpPr>
            <a:spLocks noGrp="1"/>
          </p:cNvSpPr>
          <p:nvPr>
            <p:ph type="body" sz="quarter" idx="14"/>
          </p:nvPr>
        </p:nvSpPr>
        <p:spPr>
          <a:xfrm>
            <a:off x="572218" y="1588733"/>
            <a:ext cx="11047563" cy="4515505"/>
          </a:xfrm>
        </p:spPr>
        <p:txBody>
          <a:bodyPr>
            <a:noAutofit/>
          </a:bodyPr>
          <a:lstStyle/>
          <a:p>
            <a:pPr marL="0" indent="0">
              <a:lnSpc>
                <a:spcPct val="100000"/>
              </a:lnSpc>
              <a:buNone/>
            </a:pPr>
            <a:r>
              <a:rPr lang="en-US" sz="2800" dirty="0"/>
              <a:t>Target Word</a:t>
            </a:r>
            <a:r>
              <a:rPr lang="en-US" sz="2800" b="1" dirty="0"/>
              <a:t>:</a:t>
            </a:r>
            <a:r>
              <a:rPr lang="en-US" sz="2800" dirty="0"/>
              <a:t> </a:t>
            </a:r>
            <a:r>
              <a:rPr lang="en-US" sz="2800" b="1" dirty="0"/>
              <a:t>normally</a:t>
            </a:r>
          </a:p>
          <a:p>
            <a:pPr marL="514350" indent="-514350">
              <a:lnSpc>
                <a:spcPct val="100000"/>
              </a:lnSpc>
              <a:buFont typeface="+mj-lt"/>
              <a:buAutoNum type="arabicPeriod"/>
            </a:pPr>
            <a:r>
              <a:rPr lang="en-US" sz="2800" dirty="0"/>
              <a:t>Students have been taught the suffix -ly and the “or” sound.</a:t>
            </a:r>
          </a:p>
          <a:p>
            <a:pPr marL="514350" indent="-514350">
              <a:lnSpc>
                <a:spcPct val="100000"/>
              </a:lnSpc>
              <a:buFont typeface="+mj-lt"/>
              <a:buAutoNum type="arabicPeriod"/>
            </a:pPr>
            <a:r>
              <a:rPr lang="en-US" sz="2800" dirty="0"/>
              <a:t>Ask students to use the routine they learned to read the word. </a:t>
            </a:r>
          </a:p>
          <a:p>
            <a:pPr marL="514350" indent="-514350">
              <a:lnSpc>
                <a:spcPct val="100000"/>
              </a:lnSpc>
              <a:buFont typeface="+mj-lt"/>
              <a:buAutoNum type="arabicPeriod"/>
            </a:pPr>
            <a:r>
              <a:rPr lang="en-US" sz="2800" dirty="0"/>
              <a:t>Ask students to think about or say the three syllables (nor/mal/ly) before writing it.  </a:t>
            </a:r>
          </a:p>
          <a:p>
            <a:pPr marL="514350" indent="-514350">
              <a:lnSpc>
                <a:spcPct val="100000"/>
              </a:lnSpc>
              <a:buFont typeface="+mj-lt"/>
              <a:buAutoNum type="arabicPeriod"/>
            </a:pPr>
            <a:r>
              <a:rPr lang="en-US" sz="2800" dirty="0"/>
              <a:t>Ask students to spell other multisyllabic words that include the -ly suffix and the “or” sound. </a:t>
            </a:r>
          </a:p>
          <a:p>
            <a:pPr marL="514350" indent="-514350">
              <a:lnSpc>
                <a:spcPct val="100000"/>
              </a:lnSpc>
              <a:buFont typeface="+mj-lt"/>
              <a:buAutoNum type="arabicPeriod"/>
            </a:pPr>
            <a:r>
              <a:rPr lang="en-US" sz="2800" dirty="0"/>
              <a:t>After practicing several words with these sounds, students write the words from memory.</a:t>
            </a:r>
          </a:p>
          <a:p>
            <a:pPr>
              <a:lnSpc>
                <a:spcPct val="100000"/>
              </a:lnSpc>
            </a:pPr>
            <a:endParaRPr lang="en-US" sz="2800" dirty="0"/>
          </a:p>
        </p:txBody>
      </p:sp>
    </p:spTree>
    <p:extLst>
      <p:ext uri="{BB962C8B-B14F-4D97-AF65-F5344CB8AC3E}">
        <p14:creationId xmlns:p14="http://schemas.microsoft.com/office/powerpoint/2010/main" val="1149458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CFF43-79C4-0646-B8DB-6934E2C28D1C}"/>
              </a:ext>
            </a:extLst>
          </p:cNvPr>
          <p:cNvSpPr>
            <a:spLocks noGrp="1"/>
          </p:cNvSpPr>
          <p:nvPr>
            <p:ph type="ctrTitle"/>
          </p:nvPr>
        </p:nvSpPr>
        <p:spPr/>
        <p:txBody>
          <a:bodyPr anchor="t">
            <a:normAutofit/>
          </a:bodyPr>
          <a:lstStyle/>
          <a:p>
            <a:pPr algn="ctr">
              <a:lnSpc>
                <a:spcPct val="100000"/>
              </a:lnSpc>
            </a:pPr>
            <a:r>
              <a:rPr lang="en-US" dirty="0">
                <a:solidFill>
                  <a:schemeClr val="tx1"/>
                </a:solidFill>
              </a:rPr>
              <a:t>Spelling Multisyllabic Words: Instructional Sequence</a:t>
            </a:r>
          </a:p>
        </p:txBody>
      </p:sp>
      <p:sp>
        <p:nvSpPr>
          <p:cNvPr id="3" name="Content Placeholder 2">
            <a:extLst>
              <a:ext uri="{FF2B5EF4-FFF2-40B4-BE49-F238E27FC236}">
                <a16:creationId xmlns:a16="http://schemas.microsoft.com/office/drawing/2014/main" id="{6FC0DCE1-1734-C34C-B969-2D7D89804D27}"/>
              </a:ext>
            </a:extLst>
          </p:cNvPr>
          <p:cNvSpPr>
            <a:spLocks noGrp="1"/>
          </p:cNvSpPr>
          <p:nvPr>
            <p:ph type="body" sz="quarter" idx="14"/>
          </p:nvPr>
        </p:nvSpPr>
        <p:spPr>
          <a:xfrm>
            <a:off x="572218" y="1576376"/>
            <a:ext cx="11047563" cy="4429008"/>
          </a:xfrm>
        </p:spPr>
        <p:txBody>
          <a:bodyPr>
            <a:normAutofit/>
          </a:bodyPr>
          <a:lstStyle/>
          <a:p>
            <a:pPr marL="0" lvl="0" indent="0">
              <a:lnSpc>
                <a:spcPct val="100000"/>
              </a:lnSpc>
              <a:buNone/>
            </a:pPr>
            <a:r>
              <a:rPr lang="en-US" sz="2800" dirty="0">
                <a:solidFill>
                  <a:schemeClr val="tx1"/>
                </a:solidFill>
              </a:rPr>
              <a:t>Dictate a word from the current lesson or a previous lesson’s word.</a:t>
            </a:r>
          </a:p>
          <a:p>
            <a:pPr marL="0" lvl="0" indent="0">
              <a:lnSpc>
                <a:spcPct val="100000"/>
              </a:lnSpc>
              <a:buNone/>
            </a:pPr>
            <a:endParaRPr lang="en-US" sz="2800" dirty="0">
              <a:solidFill>
                <a:schemeClr val="tx1"/>
              </a:solidFill>
            </a:endParaRPr>
          </a:p>
          <a:p>
            <a:pPr marL="514350" lvl="0" indent="-514350">
              <a:lnSpc>
                <a:spcPct val="100000"/>
              </a:lnSpc>
              <a:buFont typeface="+mj-lt"/>
              <a:buAutoNum type="arabicPeriod"/>
            </a:pPr>
            <a:r>
              <a:rPr lang="en-US" sz="2800" dirty="0">
                <a:solidFill>
                  <a:schemeClr val="tx1"/>
                </a:solidFill>
              </a:rPr>
              <a:t>Use a routine to decode the target word.</a:t>
            </a:r>
          </a:p>
          <a:p>
            <a:pPr marL="514350" lvl="0" indent="-514350">
              <a:lnSpc>
                <a:spcPct val="100000"/>
              </a:lnSpc>
              <a:buFont typeface="+mj-lt"/>
              <a:buAutoNum type="arabicPeriod"/>
            </a:pPr>
            <a:r>
              <a:rPr lang="en-US" sz="2800" dirty="0">
                <a:solidFill>
                  <a:schemeClr val="tx1"/>
                </a:solidFill>
              </a:rPr>
              <a:t>Put up one finger as you say each part of the word.</a:t>
            </a:r>
          </a:p>
          <a:p>
            <a:pPr marL="514350" lvl="0" indent="-514350">
              <a:lnSpc>
                <a:spcPct val="100000"/>
              </a:lnSpc>
              <a:buFont typeface="+mj-lt"/>
              <a:buAutoNum type="arabicPeriod"/>
            </a:pPr>
            <a:r>
              <a:rPr lang="en-US" sz="2800" dirty="0">
                <a:solidFill>
                  <a:schemeClr val="tx1"/>
                </a:solidFill>
              </a:rPr>
              <a:t>Write the word as you say each syllable. </a:t>
            </a:r>
          </a:p>
          <a:p>
            <a:pPr marL="514350" lvl="0" indent="-514350">
              <a:lnSpc>
                <a:spcPct val="100000"/>
              </a:lnSpc>
              <a:buFont typeface="+mj-lt"/>
              <a:buAutoNum type="arabicPeriod"/>
            </a:pPr>
            <a:r>
              <a:rPr lang="en-US" sz="2800" dirty="0">
                <a:solidFill>
                  <a:schemeClr val="tx1"/>
                </a:solidFill>
              </a:rPr>
              <a:t>Compare your spelling to the correct spelling.</a:t>
            </a:r>
          </a:p>
          <a:p>
            <a:pPr marL="514350" lvl="0" indent="-514350">
              <a:lnSpc>
                <a:spcPct val="100000"/>
              </a:lnSpc>
              <a:buFont typeface="+mj-lt"/>
              <a:buAutoNum type="arabicPeriod"/>
            </a:pPr>
            <a:r>
              <a:rPr lang="en-US" sz="2800" dirty="0">
                <a:solidFill>
                  <a:schemeClr val="tx1"/>
                </a:solidFill>
              </a:rPr>
              <a:t>Cross out any misspellings.</a:t>
            </a:r>
          </a:p>
          <a:p>
            <a:pPr marL="514350" lvl="0" indent="-514350">
              <a:lnSpc>
                <a:spcPct val="100000"/>
              </a:lnSpc>
              <a:buFont typeface="+mj-lt"/>
              <a:buAutoNum type="arabicPeriod"/>
            </a:pPr>
            <a:r>
              <a:rPr lang="en-US" sz="2800" dirty="0">
                <a:solidFill>
                  <a:schemeClr val="tx1"/>
                </a:solidFill>
              </a:rPr>
              <a:t>Rewrite the misspelled word.</a:t>
            </a:r>
          </a:p>
          <a:p>
            <a:pPr marL="0" indent="0">
              <a:lnSpc>
                <a:spcPct val="100000"/>
              </a:lnSpc>
              <a:buNone/>
            </a:pPr>
            <a:endParaRPr lang="en-US" sz="4000" dirty="0"/>
          </a:p>
        </p:txBody>
      </p:sp>
    </p:spTree>
    <p:extLst>
      <p:ext uri="{BB962C8B-B14F-4D97-AF65-F5344CB8AC3E}">
        <p14:creationId xmlns:p14="http://schemas.microsoft.com/office/powerpoint/2010/main" val="436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B6349-6183-C46B-9BB0-8E39F4D993E4}"/>
              </a:ext>
            </a:extLst>
          </p:cNvPr>
          <p:cNvSpPr>
            <a:spLocks noGrp="1"/>
          </p:cNvSpPr>
          <p:nvPr>
            <p:ph type="ctrTitle"/>
          </p:nvPr>
        </p:nvSpPr>
        <p:spPr>
          <a:xfrm>
            <a:off x="572219" y="576072"/>
            <a:ext cx="11047561" cy="609589"/>
          </a:xfrm>
        </p:spPr>
        <p:txBody>
          <a:bodyPr anchor="t"/>
          <a:lstStyle/>
          <a:p>
            <a:pPr algn="ctr">
              <a:lnSpc>
                <a:spcPct val="100000"/>
              </a:lnSpc>
            </a:pPr>
            <a:r>
              <a:rPr lang="en-US" dirty="0">
                <a:solidFill>
                  <a:schemeClr val="tx1"/>
                </a:solidFill>
              </a:rPr>
              <a:t>Video</a:t>
            </a:r>
          </a:p>
        </p:txBody>
      </p:sp>
      <p:pic>
        <p:nvPicPr>
          <p:cNvPr id="3" name="Flexible_Strategy_for_Reading_Big_Words-vimeo-214601279-http-1080p-sub-358.0-538.0.mp4">
            <a:hlinkClick r:id="" action="ppaction://media"/>
            <a:extLst>
              <a:ext uri="{FF2B5EF4-FFF2-40B4-BE49-F238E27FC236}">
                <a16:creationId xmlns:a16="http://schemas.microsoft.com/office/drawing/2014/main" id="{1E6B1EA2-F7B0-F084-4867-2D91021F373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32000" y="1143000"/>
            <a:ext cx="8128000" cy="4572000"/>
          </a:xfrm>
          <a:prstGeom prst="rect">
            <a:avLst/>
          </a:prstGeom>
        </p:spPr>
      </p:pic>
    </p:spTree>
    <p:extLst>
      <p:ext uri="{BB962C8B-B14F-4D97-AF65-F5344CB8AC3E}">
        <p14:creationId xmlns:p14="http://schemas.microsoft.com/office/powerpoint/2010/main" val="348313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0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CFF43-79C4-0646-B8DB-6934E2C28D1C}"/>
              </a:ext>
            </a:extLst>
          </p:cNvPr>
          <p:cNvSpPr>
            <a:spLocks noGrp="1"/>
          </p:cNvSpPr>
          <p:nvPr>
            <p:ph type="ctrTitle"/>
          </p:nvPr>
        </p:nvSpPr>
        <p:spPr>
          <a:xfrm>
            <a:off x="572217" y="576072"/>
            <a:ext cx="11047561" cy="1252728"/>
          </a:xfrm>
        </p:spPr>
        <p:txBody>
          <a:bodyPr anchor="t">
            <a:noAutofit/>
          </a:bodyPr>
          <a:lstStyle/>
          <a:p>
            <a:pPr algn="ctr">
              <a:lnSpc>
                <a:spcPct val="100000"/>
              </a:lnSpc>
            </a:pPr>
            <a:r>
              <a:rPr lang="en-US" sz="3400" dirty="0">
                <a:solidFill>
                  <a:schemeClr val="tx1"/>
                </a:solidFill>
              </a:rPr>
              <a:t>How to Carry Out the Recommendation</a:t>
            </a:r>
            <a:br>
              <a:rPr lang="en-US" sz="3400" dirty="0">
                <a:solidFill>
                  <a:schemeClr val="tx1"/>
                </a:solidFill>
              </a:rPr>
            </a:br>
            <a:r>
              <a:rPr lang="en-US" sz="3400" dirty="0">
                <a:solidFill>
                  <a:schemeClr val="tx1"/>
                </a:solidFill>
              </a:rPr>
              <a:t>(p. 10)</a:t>
            </a:r>
          </a:p>
        </p:txBody>
      </p:sp>
      <p:sp>
        <p:nvSpPr>
          <p:cNvPr id="3" name="Content Placeholder 2">
            <a:extLst>
              <a:ext uri="{FF2B5EF4-FFF2-40B4-BE49-F238E27FC236}">
                <a16:creationId xmlns:a16="http://schemas.microsoft.com/office/drawing/2014/main" id="{6FC0DCE1-1734-C34C-B969-2D7D89804D27}"/>
              </a:ext>
            </a:extLst>
          </p:cNvPr>
          <p:cNvSpPr>
            <a:spLocks noGrp="1"/>
          </p:cNvSpPr>
          <p:nvPr>
            <p:ph type="body" sz="quarter" idx="14"/>
          </p:nvPr>
        </p:nvSpPr>
        <p:spPr>
          <a:xfrm>
            <a:off x="572217" y="2273645"/>
            <a:ext cx="11047563" cy="3803797"/>
          </a:xfrm>
        </p:spPr>
        <p:txBody>
          <a:bodyPr>
            <a:normAutofit/>
          </a:bodyPr>
          <a:lstStyle/>
          <a:p>
            <a:pPr marL="0" indent="0">
              <a:lnSpc>
                <a:spcPct val="100000"/>
              </a:lnSpc>
              <a:buNone/>
            </a:pPr>
            <a:r>
              <a:rPr lang="en-US" sz="2800" dirty="0">
                <a:solidFill>
                  <a:schemeClr val="tx1"/>
                </a:solidFill>
              </a:rPr>
              <a:t>How-to Step 4: Engage students in a wide array of activities that allow them to practice reading multisyllabic words accurately and with increasing automaticity.</a:t>
            </a:r>
          </a:p>
          <a:p>
            <a:pPr marL="0" indent="0">
              <a:lnSpc>
                <a:spcPct val="100000"/>
              </a:lnSpc>
              <a:buNone/>
            </a:pPr>
            <a:endParaRPr lang="en-US" sz="4000" dirty="0"/>
          </a:p>
        </p:txBody>
      </p:sp>
    </p:spTree>
    <p:extLst>
      <p:ext uri="{BB962C8B-B14F-4D97-AF65-F5344CB8AC3E}">
        <p14:creationId xmlns:p14="http://schemas.microsoft.com/office/powerpoint/2010/main" val="14831401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5FE22-A215-FBBF-4EEE-F3F1325B5E49}"/>
              </a:ext>
            </a:extLst>
          </p:cNvPr>
          <p:cNvSpPr>
            <a:spLocks noGrp="1"/>
          </p:cNvSpPr>
          <p:nvPr>
            <p:ph type="ctrTitle"/>
          </p:nvPr>
        </p:nvSpPr>
        <p:spPr/>
        <p:txBody>
          <a:bodyPr anchor="t"/>
          <a:lstStyle/>
          <a:p>
            <a:pPr algn="ctr">
              <a:lnSpc>
                <a:spcPct val="100000"/>
              </a:lnSpc>
            </a:pPr>
            <a:r>
              <a:rPr lang="en-US" dirty="0">
                <a:solidFill>
                  <a:schemeClr val="tx1"/>
                </a:solidFill>
              </a:rPr>
              <a:t>Activity-Practice Reading Multisyllabic Words</a:t>
            </a:r>
          </a:p>
        </p:txBody>
      </p:sp>
      <p:sp>
        <p:nvSpPr>
          <p:cNvPr id="3" name="Content Placeholder 2">
            <a:extLst>
              <a:ext uri="{FF2B5EF4-FFF2-40B4-BE49-F238E27FC236}">
                <a16:creationId xmlns:a16="http://schemas.microsoft.com/office/drawing/2014/main" id="{CFF8966C-3B36-A02D-E2F8-0CE42C6BE8C1}"/>
              </a:ext>
            </a:extLst>
          </p:cNvPr>
          <p:cNvSpPr>
            <a:spLocks noGrp="1"/>
          </p:cNvSpPr>
          <p:nvPr>
            <p:ph type="body" sz="quarter" idx="14"/>
          </p:nvPr>
        </p:nvSpPr>
        <p:spPr/>
        <p:txBody>
          <a:bodyPr>
            <a:normAutofit/>
          </a:bodyPr>
          <a:lstStyle/>
          <a:p>
            <a:pPr marL="0" indent="0">
              <a:lnSpc>
                <a:spcPct val="100000"/>
              </a:lnSpc>
              <a:buNone/>
            </a:pPr>
            <a:r>
              <a:rPr lang="en-US" sz="2800" dirty="0">
                <a:solidFill>
                  <a:schemeClr val="tx1"/>
                </a:solidFill>
              </a:rPr>
              <a:t>Please write your answer to the following question: </a:t>
            </a:r>
          </a:p>
          <a:p>
            <a:pPr>
              <a:lnSpc>
                <a:spcPct val="100000"/>
              </a:lnSpc>
            </a:pPr>
            <a:r>
              <a:rPr lang="en-US" sz="2800" dirty="0">
                <a:solidFill>
                  <a:schemeClr val="tx1"/>
                </a:solidFill>
              </a:rPr>
              <a:t>What activities do you use to provide practice reading multisyllabic words accurately and fluently?</a:t>
            </a:r>
          </a:p>
          <a:p>
            <a:pPr marL="0" indent="0">
              <a:lnSpc>
                <a:spcPct val="100000"/>
              </a:lnSpc>
              <a:buNone/>
            </a:pPr>
            <a:endParaRPr lang="en-US" sz="2800" dirty="0">
              <a:solidFill>
                <a:srgbClr val="FF0000"/>
              </a:solidFill>
            </a:endParaRPr>
          </a:p>
          <a:p>
            <a:pPr marL="0" indent="0">
              <a:lnSpc>
                <a:spcPct val="100000"/>
              </a:lnSpc>
              <a:buNone/>
            </a:pPr>
            <a:endParaRPr lang="en-US" sz="2800" dirty="0"/>
          </a:p>
        </p:txBody>
      </p:sp>
    </p:spTree>
    <p:extLst>
      <p:ext uri="{BB962C8B-B14F-4D97-AF65-F5344CB8AC3E}">
        <p14:creationId xmlns:p14="http://schemas.microsoft.com/office/powerpoint/2010/main" val="30065317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B1DD2-70C6-8148-87BC-C7202456D282}"/>
              </a:ext>
            </a:extLst>
          </p:cNvPr>
          <p:cNvSpPr>
            <a:spLocks noGrp="1"/>
          </p:cNvSpPr>
          <p:nvPr>
            <p:ph type="ctrTitle"/>
          </p:nvPr>
        </p:nvSpPr>
        <p:spPr>
          <a:xfrm>
            <a:off x="572219" y="576072"/>
            <a:ext cx="11047563" cy="1249686"/>
          </a:xfrm>
        </p:spPr>
        <p:txBody>
          <a:bodyPr anchor="t">
            <a:normAutofit/>
          </a:bodyPr>
          <a:lstStyle/>
          <a:p>
            <a:pPr algn="ctr">
              <a:lnSpc>
                <a:spcPct val="100000"/>
              </a:lnSpc>
            </a:pPr>
            <a:r>
              <a:rPr lang="en-US" sz="3800" dirty="0"/>
              <a:t>Practice Activities</a:t>
            </a:r>
            <a:br>
              <a:rPr lang="en-US" sz="3800" dirty="0"/>
            </a:br>
            <a:r>
              <a:rPr lang="en-US" sz="3800" dirty="0"/>
              <a:t>(p. 10)</a:t>
            </a:r>
            <a:endParaRPr lang="en-US" dirty="0">
              <a:solidFill>
                <a:srgbClr val="FF0000"/>
              </a:solidFill>
            </a:endParaRPr>
          </a:p>
        </p:txBody>
      </p:sp>
      <p:sp>
        <p:nvSpPr>
          <p:cNvPr id="3" name="Content Placeholder 2">
            <a:extLst>
              <a:ext uri="{FF2B5EF4-FFF2-40B4-BE49-F238E27FC236}">
                <a16:creationId xmlns:a16="http://schemas.microsoft.com/office/drawing/2014/main" id="{B9F6F2B4-B1E2-2C4C-AFAA-F4CA95CFE8F2}"/>
              </a:ext>
            </a:extLst>
          </p:cNvPr>
          <p:cNvSpPr>
            <a:spLocks noGrp="1"/>
          </p:cNvSpPr>
          <p:nvPr>
            <p:ph type="body" sz="quarter" idx="14"/>
          </p:nvPr>
        </p:nvSpPr>
        <p:spPr>
          <a:xfrm>
            <a:off x="572219" y="2270603"/>
            <a:ext cx="11047563" cy="3803797"/>
          </a:xfrm>
        </p:spPr>
        <p:txBody>
          <a:bodyPr>
            <a:normAutofit/>
          </a:bodyPr>
          <a:lstStyle/>
          <a:p>
            <a:pPr marL="514350" indent="-514350">
              <a:lnSpc>
                <a:spcPct val="100000"/>
              </a:lnSpc>
              <a:buFont typeface="+mj-lt"/>
              <a:buAutoNum type="arabicPeriod"/>
            </a:pPr>
            <a:r>
              <a:rPr lang="en-US" sz="2800" dirty="0">
                <a:solidFill>
                  <a:schemeClr val="tx1"/>
                </a:solidFill>
              </a:rPr>
              <a:t>Students need multiple exposures to the words they are learning to read. </a:t>
            </a:r>
          </a:p>
          <a:p>
            <a:pPr marL="514350" indent="-514350">
              <a:lnSpc>
                <a:spcPct val="100000"/>
              </a:lnSpc>
              <a:buFont typeface="+mj-lt"/>
              <a:buAutoNum type="arabicPeriod"/>
            </a:pPr>
            <a:r>
              <a:rPr lang="en-US" sz="2800" dirty="0">
                <a:solidFill>
                  <a:schemeClr val="tx1"/>
                </a:solidFill>
              </a:rPr>
              <a:t>Practice should include more than reading word lists. </a:t>
            </a:r>
          </a:p>
          <a:p>
            <a:pPr marL="514350" indent="-514350">
              <a:lnSpc>
                <a:spcPct val="100000"/>
              </a:lnSpc>
              <a:buFont typeface="+mj-lt"/>
              <a:buAutoNum type="arabicPeriod"/>
            </a:pPr>
            <a:r>
              <a:rPr lang="en-US" sz="2800" dirty="0">
                <a:solidFill>
                  <a:schemeClr val="tx1"/>
                </a:solidFill>
              </a:rPr>
              <a:t>Have students read multisyllabic words in sentences and brief paragraphs.</a:t>
            </a:r>
            <a:r>
              <a:rPr lang="en-US" sz="2800" b="1" dirty="0">
                <a:solidFill>
                  <a:schemeClr val="tx1"/>
                </a:solidFill>
              </a:rPr>
              <a:t> </a:t>
            </a:r>
            <a:endParaRPr lang="en-US" sz="2800" dirty="0">
              <a:solidFill>
                <a:schemeClr val="tx1"/>
              </a:solidFill>
            </a:endParaRPr>
          </a:p>
          <a:p>
            <a:pPr marL="514350" indent="-514350">
              <a:lnSpc>
                <a:spcPct val="100000"/>
              </a:lnSpc>
              <a:buFont typeface="+mj-lt"/>
              <a:buAutoNum type="arabicPeriod"/>
            </a:pPr>
            <a:r>
              <a:rPr lang="en-US" sz="2800" dirty="0">
                <a:solidFill>
                  <a:schemeClr val="tx1"/>
                </a:solidFill>
              </a:rPr>
              <a:t>Reading the words in sentences repeatedly builds automaticity. </a:t>
            </a:r>
          </a:p>
          <a:p>
            <a:pPr>
              <a:lnSpc>
                <a:spcPct val="100000"/>
              </a:lnSpc>
            </a:pPr>
            <a:endParaRPr lang="en-US" sz="2800" dirty="0"/>
          </a:p>
        </p:txBody>
      </p:sp>
    </p:spTree>
    <p:extLst>
      <p:ext uri="{BB962C8B-B14F-4D97-AF65-F5344CB8AC3E}">
        <p14:creationId xmlns:p14="http://schemas.microsoft.com/office/powerpoint/2010/main" val="39914413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D689-1B87-E545-8186-D663361C802D}"/>
              </a:ext>
            </a:extLst>
          </p:cNvPr>
          <p:cNvSpPr>
            <a:spLocks noGrp="1"/>
          </p:cNvSpPr>
          <p:nvPr>
            <p:ph type="ctrTitle"/>
          </p:nvPr>
        </p:nvSpPr>
        <p:spPr>
          <a:xfrm>
            <a:off x="572219" y="571500"/>
            <a:ext cx="11047561" cy="1343797"/>
          </a:xfrm>
        </p:spPr>
        <p:txBody>
          <a:bodyPr anchor="t">
            <a:normAutofit/>
          </a:bodyPr>
          <a:lstStyle/>
          <a:p>
            <a:pPr algn="ctr">
              <a:lnSpc>
                <a:spcPct val="100000"/>
              </a:lnSpc>
            </a:pPr>
            <a:r>
              <a:rPr lang="en-US" sz="3800" dirty="0">
                <a:solidFill>
                  <a:schemeClr val="tx1"/>
                </a:solidFill>
              </a:rPr>
              <a:t>Example 1.3. Practice activities that can build students’ automaticity with multisyllabic word reading (p. 14</a:t>
            </a:r>
            <a:r>
              <a:rPr lang="en-US" sz="3800" dirty="0"/>
              <a:t>)</a:t>
            </a:r>
          </a:p>
        </p:txBody>
      </p:sp>
      <p:sp>
        <p:nvSpPr>
          <p:cNvPr id="6" name="Content Placeholder 5">
            <a:extLst>
              <a:ext uri="{FF2B5EF4-FFF2-40B4-BE49-F238E27FC236}">
                <a16:creationId xmlns:a16="http://schemas.microsoft.com/office/drawing/2014/main" id="{41FA945F-0260-D14D-8DE5-00DBED73461F}"/>
              </a:ext>
            </a:extLst>
          </p:cNvPr>
          <p:cNvSpPr>
            <a:spLocks noGrp="1"/>
          </p:cNvSpPr>
          <p:nvPr>
            <p:ph type="body" sz="quarter" idx="14"/>
          </p:nvPr>
        </p:nvSpPr>
        <p:spPr>
          <a:xfrm>
            <a:off x="572218" y="2273645"/>
            <a:ext cx="11047563" cy="3803797"/>
          </a:xfrm>
        </p:spPr>
        <p:txBody>
          <a:bodyPr>
            <a:normAutofit fontScale="25000" lnSpcReduction="20000"/>
          </a:bodyPr>
          <a:lstStyle/>
          <a:p>
            <a:pPr marL="457200" indent="-457200">
              <a:lnSpc>
                <a:spcPct val="120000"/>
              </a:lnSpc>
              <a:buFont typeface="+mj-lt"/>
              <a:buAutoNum type="arabicPeriod"/>
            </a:pPr>
            <a:r>
              <a:rPr lang="en-US" sz="9600" dirty="0">
                <a:solidFill>
                  <a:schemeClr val="tx1"/>
                </a:solidFill>
              </a:rPr>
              <a:t>As a warm-up, provide practice in vowel combinations in the multisyllabic words students are going to encounter in a word list or section of the text.</a:t>
            </a:r>
          </a:p>
          <a:p>
            <a:pPr marL="457200" indent="-457200">
              <a:lnSpc>
                <a:spcPct val="120000"/>
              </a:lnSpc>
              <a:buFont typeface="+mj-lt"/>
              <a:buAutoNum type="arabicPeriod"/>
            </a:pPr>
            <a:r>
              <a:rPr lang="en-US" sz="9600" dirty="0">
                <a:solidFill>
                  <a:schemeClr val="tx1"/>
                </a:solidFill>
              </a:rPr>
              <a:t>Read a list of high-frequency prefixes and suffixes aloud (in unison or by taking turns).</a:t>
            </a:r>
          </a:p>
          <a:p>
            <a:pPr marL="457200" indent="-457200">
              <a:lnSpc>
                <a:spcPct val="120000"/>
              </a:lnSpc>
              <a:buFont typeface="+mj-lt"/>
              <a:buAutoNum type="arabicPeriod"/>
            </a:pPr>
            <a:r>
              <a:rPr lang="en-US" sz="9600" dirty="0">
                <a:solidFill>
                  <a:schemeClr val="tx1"/>
                </a:solidFill>
              </a:rPr>
              <a:t>Ask students to underline prefixes and suffixes in each word in a word list, and then read the prefixes and suffixes aloud, in unison or by taking turns.</a:t>
            </a:r>
          </a:p>
          <a:p>
            <a:pPr marL="457200" indent="-457200">
              <a:lnSpc>
                <a:spcPct val="120000"/>
              </a:lnSpc>
              <a:buFont typeface="+mj-lt"/>
              <a:buAutoNum type="arabicPeriod"/>
            </a:pPr>
            <a:r>
              <a:rPr lang="en-US" sz="9600" dirty="0">
                <a:solidFill>
                  <a:schemeClr val="tx1"/>
                </a:solidFill>
              </a:rPr>
              <a:t>Ask students to write words by adding a prefix and/or a suffix to a base word.</a:t>
            </a:r>
          </a:p>
        </p:txBody>
      </p:sp>
    </p:spTree>
    <p:extLst>
      <p:ext uri="{BB962C8B-B14F-4D97-AF65-F5344CB8AC3E}">
        <p14:creationId xmlns:p14="http://schemas.microsoft.com/office/powerpoint/2010/main" val="29219800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D689-1B87-E545-8186-D663361C802D}"/>
              </a:ext>
            </a:extLst>
          </p:cNvPr>
          <p:cNvSpPr>
            <a:spLocks noGrp="1"/>
          </p:cNvSpPr>
          <p:nvPr>
            <p:ph type="ctrTitle"/>
          </p:nvPr>
        </p:nvSpPr>
        <p:spPr>
          <a:xfrm>
            <a:off x="572219" y="576072"/>
            <a:ext cx="11047561" cy="609589"/>
          </a:xfrm>
        </p:spPr>
        <p:txBody>
          <a:bodyPr anchor="t">
            <a:noAutofit/>
          </a:bodyPr>
          <a:lstStyle/>
          <a:p>
            <a:pPr algn="ctr">
              <a:lnSpc>
                <a:spcPct val="100000"/>
              </a:lnSpc>
            </a:pPr>
            <a:r>
              <a:rPr lang="en-US" sz="3400" dirty="0"/>
              <a:t>Example 1.3. Practice activities that can build students’ automaticity with multisyllabic word reading (p. 14)</a:t>
            </a:r>
          </a:p>
        </p:txBody>
      </p:sp>
      <p:sp>
        <p:nvSpPr>
          <p:cNvPr id="6" name="Content Placeholder 5">
            <a:extLst>
              <a:ext uri="{FF2B5EF4-FFF2-40B4-BE49-F238E27FC236}">
                <a16:creationId xmlns:a16="http://schemas.microsoft.com/office/drawing/2014/main" id="{41FA945F-0260-D14D-8DE5-00DBED73461F}"/>
              </a:ext>
            </a:extLst>
          </p:cNvPr>
          <p:cNvSpPr>
            <a:spLocks noGrp="1"/>
          </p:cNvSpPr>
          <p:nvPr>
            <p:ph type="body" sz="quarter" idx="14"/>
          </p:nvPr>
        </p:nvSpPr>
        <p:spPr>
          <a:xfrm>
            <a:off x="572219" y="1828800"/>
            <a:ext cx="11047563" cy="3803797"/>
          </a:xfrm>
        </p:spPr>
        <p:txBody>
          <a:bodyPr>
            <a:normAutofit/>
          </a:bodyPr>
          <a:lstStyle/>
          <a:p>
            <a:pPr marL="457200" indent="-457200">
              <a:lnSpc>
                <a:spcPct val="100000"/>
              </a:lnSpc>
              <a:buFont typeface="+mj-lt"/>
              <a:buAutoNum type="arabicPeriod" startAt="5"/>
            </a:pPr>
            <a:r>
              <a:rPr lang="en-US" dirty="0">
                <a:solidFill>
                  <a:schemeClr val="tx1"/>
                </a:solidFill>
              </a:rPr>
              <a:t>Ask students to read a list of words once with their partner, noting any words students have difficulty reading. Then ask them to try to read more words correctly when they read the list to their partner a second time.</a:t>
            </a:r>
          </a:p>
          <a:p>
            <a:pPr marL="457200" indent="-457200">
              <a:lnSpc>
                <a:spcPct val="100000"/>
              </a:lnSpc>
              <a:buFont typeface="+mj-lt"/>
              <a:buAutoNum type="arabicPeriod" startAt="5"/>
            </a:pPr>
            <a:r>
              <a:rPr lang="en-US" dirty="0">
                <a:solidFill>
                  <a:schemeClr val="tx1"/>
                </a:solidFill>
              </a:rPr>
              <a:t>Read a list of words (up to 20 words) aloud as a group, in unison or by taking turns.</a:t>
            </a:r>
          </a:p>
          <a:p>
            <a:pPr marL="457200" indent="-457200">
              <a:lnSpc>
                <a:spcPct val="100000"/>
              </a:lnSpc>
              <a:buFont typeface="+mj-lt"/>
              <a:buAutoNum type="arabicPeriod" startAt="5"/>
            </a:pPr>
            <a:r>
              <a:rPr lang="en-US" dirty="0">
                <a:solidFill>
                  <a:schemeClr val="tx1"/>
                </a:solidFill>
              </a:rPr>
              <a:t>Time students as they read a list of words. Ask them to read the list again to meet or beat their previous time.</a:t>
            </a:r>
          </a:p>
        </p:txBody>
      </p:sp>
    </p:spTree>
    <p:extLst>
      <p:ext uri="{BB962C8B-B14F-4D97-AF65-F5344CB8AC3E}">
        <p14:creationId xmlns:p14="http://schemas.microsoft.com/office/powerpoint/2010/main" val="42804456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D689-1B87-E545-8186-D663361C802D}"/>
              </a:ext>
            </a:extLst>
          </p:cNvPr>
          <p:cNvSpPr>
            <a:spLocks noGrp="1"/>
          </p:cNvSpPr>
          <p:nvPr>
            <p:ph type="ctrTitle"/>
          </p:nvPr>
        </p:nvSpPr>
        <p:spPr>
          <a:xfrm>
            <a:off x="572219" y="576072"/>
            <a:ext cx="11047561" cy="1536933"/>
          </a:xfrm>
        </p:spPr>
        <p:txBody>
          <a:bodyPr anchor="t">
            <a:normAutofit fontScale="90000"/>
          </a:bodyPr>
          <a:lstStyle/>
          <a:p>
            <a:pPr algn="ctr">
              <a:lnSpc>
                <a:spcPct val="100000"/>
              </a:lnSpc>
            </a:pPr>
            <a:r>
              <a:rPr lang="en-US" sz="3800" dirty="0">
                <a:solidFill>
                  <a:schemeClr val="tx1"/>
                </a:solidFill>
              </a:rPr>
              <a:t>Example 1.3. Practice activities that can build students’ automaticity with multisyllabic word reading (p. 14)</a:t>
            </a:r>
            <a:br>
              <a:rPr lang="en-US" sz="3800" dirty="0">
                <a:solidFill>
                  <a:schemeClr val="tx1"/>
                </a:solidFill>
              </a:rPr>
            </a:br>
            <a:endParaRPr lang="en-US" sz="3800" dirty="0">
              <a:solidFill>
                <a:schemeClr val="tx1"/>
              </a:solidFill>
            </a:endParaRPr>
          </a:p>
        </p:txBody>
      </p:sp>
      <p:sp>
        <p:nvSpPr>
          <p:cNvPr id="6" name="Content Placeholder 5">
            <a:extLst>
              <a:ext uri="{FF2B5EF4-FFF2-40B4-BE49-F238E27FC236}">
                <a16:creationId xmlns:a16="http://schemas.microsoft.com/office/drawing/2014/main" id="{41FA945F-0260-D14D-8DE5-00DBED73461F}"/>
              </a:ext>
            </a:extLst>
          </p:cNvPr>
          <p:cNvSpPr>
            <a:spLocks noGrp="1"/>
          </p:cNvSpPr>
          <p:nvPr>
            <p:ph type="body" sz="quarter" idx="14"/>
          </p:nvPr>
        </p:nvSpPr>
        <p:spPr>
          <a:xfrm>
            <a:off x="572219" y="2397213"/>
            <a:ext cx="11047563" cy="3803797"/>
          </a:xfrm>
        </p:spPr>
        <p:txBody>
          <a:bodyPr>
            <a:noAutofit/>
          </a:bodyPr>
          <a:lstStyle/>
          <a:p>
            <a:pPr marL="457200" indent="-457200">
              <a:lnSpc>
                <a:spcPct val="100000"/>
              </a:lnSpc>
              <a:buFont typeface="+mj-lt"/>
              <a:buAutoNum type="arabicPeriod" startAt="8"/>
            </a:pPr>
            <a:r>
              <a:rPr lang="en-US" dirty="0">
                <a:solidFill>
                  <a:schemeClr val="tx1"/>
                </a:solidFill>
              </a:rPr>
              <a:t>Dictate words for students to spell that contain targeted prefixes and suffixes or sounds in the lesson.</a:t>
            </a:r>
          </a:p>
          <a:p>
            <a:pPr marL="457200" indent="-457200">
              <a:lnSpc>
                <a:spcPct val="100000"/>
              </a:lnSpc>
              <a:buFont typeface="+mj-lt"/>
              <a:buAutoNum type="arabicPeriod" startAt="8"/>
            </a:pPr>
            <a:r>
              <a:rPr lang="en-US" dirty="0">
                <a:solidFill>
                  <a:schemeClr val="tx1"/>
                </a:solidFill>
              </a:rPr>
              <a:t>Read sentences containing multisyllabic words aloud as a group, in unison or by taking turns, or with the teacher reading first and then the students reading next.</a:t>
            </a:r>
          </a:p>
          <a:p>
            <a:pPr marL="457200" indent="-457200">
              <a:lnSpc>
                <a:spcPct val="100000"/>
              </a:lnSpc>
              <a:buFont typeface="+mj-lt"/>
              <a:buAutoNum type="arabicPeriod" startAt="8"/>
            </a:pPr>
            <a:r>
              <a:rPr lang="en-US" dirty="0">
                <a:solidFill>
                  <a:schemeClr val="tx1"/>
                </a:solidFill>
              </a:rPr>
              <a:t>Ask students to read the passage containing the words they are learning at least twice.</a:t>
            </a:r>
          </a:p>
        </p:txBody>
      </p:sp>
    </p:spTree>
    <p:extLst>
      <p:ext uri="{BB962C8B-B14F-4D97-AF65-F5344CB8AC3E}">
        <p14:creationId xmlns:p14="http://schemas.microsoft.com/office/powerpoint/2010/main" val="1123519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07F64-04C1-9546-9A5C-C1CFF487BEAF}"/>
              </a:ext>
            </a:extLst>
          </p:cNvPr>
          <p:cNvSpPr>
            <a:spLocks noGrp="1"/>
          </p:cNvSpPr>
          <p:nvPr>
            <p:ph type="ctrTitle"/>
          </p:nvPr>
        </p:nvSpPr>
        <p:spPr/>
        <p:txBody>
          <a:bodyPr>
            <a:normAutofit/>
          </a:bodyPr>
          <a:lstStyle/>
          <a:p>
            <a:pPr algn="ctr"/>
            <a:r>
              <a:rPr lang="en-US" sz="2800" dirty="0">
                <a:solidFill>
                  <a:schemeClr val="tx1"/>
                </a:solidFill>
                <a:ea typeface="Calibri"/>
              </a:rPr>
              <a:t>Acknowledgement and Disclaimer</a:t>
            </a:r>
            <a:endParaRPr lang="en-US" sz="2800" dirty="0">
              <a:solidFill>
                <a:schemeClr val="tx1"/>
              </a:solidFill>
            </a:endParaRPr>
          </a:p>
        </p:txBody>
      </p:sp>
      <p:sp>
        <p:nvSpPr>
          <p:cNvPr id="4" name="Text Placeholder 3">
            <a:extLst>
              <a:ext uri="{FF2B5EF4-FFF2-40B4-BE49-F238E27FC236}">
                <a16:creationId xmlns:a16="http://schemas.microsoft.com/office/drawing/2014/main" id="{44998ABC-87FA-0242-9D18-C6C0F09DFA18}"/>
              </a:ext>
            </a:extLst>
          </p:cNvPr>
          <p:cNvSpPr>
            <a:spLocks noGrp="1"/>
          </p:cNvSpPr>
          <p:nvPr>
            <p:ph type="body" sz="quarter" idx="14"/>
          </p:nvPr>
        </p:nvSpPr>
        <p:spPr>
          <a:xfrm>
            <a:off x="572218" y="1576376"/>
            <a:ext cx="11047563" cy="4305440"/>
          </a:xfrm>
        </p:spPr>
        <p:txBody>
          <a:bodyPr>
            <a:noAutofit/>
          </a:bodyPr>
          <a:lstStyle/>
          <a:p>
            <a:pPr defTabSz="457109">
              <a:lnSpc>
                <a:spcPct val="100000"/>
              </a:lnSpc>
            </a:pPr>
            <a:r>
              <a:rPr lang="en-US" dirty="0">
                <a:solidFill>
                  <a:schemeClr val="tx1"/>
                </a:solidFill>
              </a:rPr>
              <a:t>Information and materials for this presentation are supported by IES/NCEE’s Regional Educational Laboratory Southeast at Florida State University (Contract 91990022C0014) as resources and examples for the viewer's convenience. Their inclusion is not intended as an endorsement by the Regional Educational Laboratory Southeast or its funding source, the Institute of Education Sciences.</a:t>
            </a:r>
          </a:p>
          <a:p>
            <a:pPr defTabSz="457109">
              <a:lnSpc>
                <a:spcPct val="100000"/>
              </a:lnSpc>
            </a:pPr>
            <a:r>
              <a:rPr lang="en-US" dirty="0">
                <a:solidFill>
                  <a:schemeClr val="tx1"/>
                </a:solidFill>
              </a:rPr>
              <a:t>In addition, the instructional practices and assessments discussed or shown in this presentation are not intended to mandate, direct, or control a State’s, local educational agency’s, or school’s specific instructional content, academic achievement system and assessments, curriculum, or program of instruction. State and local programs may use any instructional content, achievement system and assessments, curriculum, or program of instruction they wish.</a:t>
            </a:r>
          </a:p>
        </p:txBody>
      </p:sp>
    </p:spTree>
    <p:extLst>
      <p:ext uri="{BB962C8B-B14F-4D97-AF65-F5344CB8AC3E}">
        <p14:creationId xmlns:p14="http://schemas.microsoft.com/office/powerpoint/2010/main" val="33321945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FD2E3-C62C-414D-523C-DC9890D58C5D}"/>
              </a:ext>
            </a:extLst>
          </p:cNvPr>
          <p:cNvSpPr>
            <a:spLocks noGrp="1"/>
          </p:cNvSpPr>
          <p:nvPr>
            <p:ph type="ctrTitle"/>
          </p:nvPr>
        </p:nvSpPr>
        <p:spPr/>
        <p:txBody>
          <a:bodyPr anchor="t">
            <a:noAutofit/>
          </a:bodyPr>
          <a:lstStyle/>
          <a:p>
            <a:pPr algn="ctr">
              <a:lnSpc>
                <a:spcPct val="100000"/>
              </a:lnSpc>
            </a:pPr>
            <a:r>
              <a:rPr lang="en-US" sz="3400" dirty="0">
                <a:solidFill>
                  <a:schemeClr val="tx1"/>
                </a:solidFill>
              </a:rPr>
              <a:t>Teaching the Routine for Decoding Multisyllabic Words</a:t>
            </a:r>
            <a:br>
              <a:rPr lang="en-US" sz="3400" dirty="0">
                <a:solidFill>
                  <a:schemeClr val="tx1"/>
                </a:solidFill>
              </a:rPr>
            </a:br>
            <a:endParaRPr lang="en-US" sz="3400" dirty="0">
              <a:solidFill>
                <a:schemeClr val="tx1"/>
              </a:solidFill>
            </a:endParaRPr>
          </a:p>
        </p:txBody>
      </p:sp>
      <p:sp>
        <p:nvSpPr>
          <p:cNvPr id="3" name="Content Placeholder 2">
            <a:extLst>
              <a:ext uri="{FF2B5EF4-FFF2-40B4-BE49-F238E27FC236}">
                <a16:creationId xmlns:a16="http://schemas.microsoft.com/office/drawing/2014/main" id="{8E14826F-8754-C89A-E011-5EB46EACF8BA}"/>
              </a:ext>
            </a:extLst>
          </p:cNvPr>
          <p:cNvSpPr>
            <a:spLocks noGrp="1"/>
          </p:cNvSpPr>
          <p:nvPr>
            <p:ph type="body" sz="quarter" idx="14"/>
          </p:nvPr>
        </p:nvSpPr>
        <p:spPr>
          <a:xfrm>
            <a:off x="572218" y="1828800"/>
            <a:ext cx="11047563" cy="3803797"/>
          </a:xfrm>
        </p:spPr>
        <p:txBody>
          <a:bodyPr>
            <a:normAutofit/>
          </a:bodyPr>
          <a:lstStyle/>
          <a:p>
            <a:pPr marL="514350" indent="-514350">
              <a:lnSpc>
                <a:spcPct val="100000"/>
              </a:lnSpc>
              <a:buFont typeface="+mj-lt"/>
              <a:buAutoNum type="arabicPeriod"/>
            </a:pPr>
            <a:r>
              <a:rPr lang="en-US" sz="2800" dirty="0">
                <a:solidFill>
                  <a:schemeClr val="tx1"/>
                </a:solidFill>
              </a:rPr>
              <a:t>Make sure the steps of the routine are posted where all students can see them.</a:t>
            </a:r>
          </a:p>
          <a:p>
            <a:pPr marL="514350" indent="-514350">
              <a:lnSpc>
                <a:spcPct val="100000"/>
              </a:lnSpc>
              <a:buFont typeface="+mj-lt"/>
              <a:buAutoNum type="arabicPeriod"/>
            </a:pPr>
            <a:r>
              <a:rPr lang="en-US" sz="2800" dirty="0">
                <a:solidFill>
                  <a:schemeClr val="tx1"/>
                </a:solidFill>
              </a:rPr>
              <a:t>Explaining the routine:</a:t>
            </a:r>
          </a:p>
          <a:p>
            <a:pPr marL="971550" lvl="1" indent="-514350">
              <a:lnSpc>
                <a:spcPct val="100000"/>
              </a:lnSpc>
              <a:spcBef>
                <a:spcPts val="1000"/>
              </a:spcBef>
              <a:buFont typeface="+mj-lt"/>
              <a:buAutoNum type="alphaLcPeriod"/>
            </a:pPr>
            <a:r>
              <a:rPr lang="en-US" sz="2800" dirty="0"/>
              <a:t>When is the routine used?</a:t>
            </a:r>
          </a:p>
          <a:p>
            <a:pPr marL="971550" lvl="1" indent="-514350">
              <a:lnSpc>
                <a:spcPct val="100000"/>
              </a:lnSpc>
              <a:spcBef>
                <a:spcPts val="1000"/>
              </a:spcBef>
              <a:buFont typeface="+mj-lt"/>
              <a:buAutoNum type="alphaLcPeriod"/>
            </a:pPr>
            <a:r>
              <a:rPr lang="en-US" sz="2800" dirty="0"/>
              <a:t>Why is it important to use the routine?</a:t>
            </a:r>
          </a:p>
          <a:p>
            <a:pPr marL="971550" lvl="1" indent="-514350">
              <a:lnSpc>
                <a:spcPct val="100000"/>
              </a:lnSpc>
              <a:spcBef>
                <a:spcPts val="1000"/>
              </a:spcBef>
              <a:buFont typeface="+mj-lt"/>
              <a:buAutoNum type="alphaLcPeriod"/>
            </a:pPr>
            <a:r>
              <a:rPr lang="en-US" sz="2800" dirty="0"/>
              <a:t>How is the routine performed?</a:t>
            </a:r>
          </a:p>
        </p:txBody>
      </p:sp>
    </p:spTree>
    <p:extLst>
      <p:ext uri="{BB962C8B-B14F-4D97-AF65-F5344CB8AC3E}">
        <p14:creationId xmlns:p14="http://schemas.microsoft.com/office/powerpoint/2010/main" val="3060199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FD2E3-C62C-414D-523C-DC9890D58C5D}"/>
              </a:ext>
            </a:extLst>
          </p:cNvPr>
          <p:cNvSpPr>
            <a:spLocks noGrp="1"/>
          </p:cNvSpPr>
          <p:nvPr>
            <p:ph type="ctrTitle"/>
          </p:nvPr>
        </p:nvSpPr>
        <p:spPr/>
        <p:txBody>
          <a:bodyPr anchor="t">
            <a:noAutofit/>
          </a:bodyPr>
          <a:lstStyle/>
          <a:p>
            <a:pPr algn="ctr">
              <a:lnSpc>
                <a:spcPct val="100000"/>
              </a:lnSpc>
            </a:pPr>
            <a:r>
              <a:rPr lang="en-US" sz="3400" dirty="0">
                <a:solidFill>
                  <a:schemeClr val="tx1"/>
                </a:solidFill>
              </a:rPr>
              <a:t>Teaching the Routine for Decoding Multisyllabic Words</a:t>
            </a:r>
            <a:br>
              <a:rPr lang="en-US" sz="3400" dirty="0">
                <a:solidFill>
                  <a:schemeClr val="tx1"/>
                </a:solidFill>
              </a:rPr>
            </a:br>
            <a:br>
              <a:rPr lang="en-US" sz="3400" dirty="0">
                <a:solidFill>
                  <a:schemeClr val="tx1"/>
                </a:solidFill>
              </a:rPr>
            </a:br>
            <a:r>
              <a:rPr lang="en-US" sz="3400" dirty="0">
                <a:solidFill>
                  <a:schemeClr val="tx1"/>
                </a:solidFill>
              </a:rPr>
              <a:t>Modeling the Routine</a:t>
            </a:r>
            <a:br>
              <a:rPr lang="en-US" sz="3400" dirty="0">
                <a:solidFill>
                  <a:schemeClr val="tx1"/>
                </a:solidFill>
              </a:rPr>
            </a:br>
            <a:endParaRPr lang="en-US" sz="3400" dirty="0">
              <a:solidFill>
                <a:schemeClr val="tx1"/>
              </a:solidFill>
            </a:endParaRPr>
          </a:p>
        </p:txBody>
      </p:sp>
      <p:sp>
        <p:nvSpPr>
          <p:cNvPr id="3" name="Content Placeholder 2">
            <a:extLst>
              <a:ext uri="{FF2B5EF4-FFF2-40B4-BE49-F238E27FC236}">
                <a16:creationId xmlns:a16="http://schemas.microsoft.com/office/drawing/2014/main" id="{8E14826F-8754-C89A-E011-5EB46EACF8BA}"/>
              </a:ext>
            </a:extLst>
          </p:cNvPr>
          <p:cNvSpPr>
            <a:spLocks noGrp="1"/>
          </p:cNvSpPr>
          <p:nvPr>
            <p:ph type="body" sz="quarter" idx="14"/>
          </p:nvPr>
        </p:nvSpPr>
        <p:spPr>
          <a:xfrm>
            <a:off x="572218" y="2286000"/>
            <a:ext cx="11047563" cy="3803797"/>
          </a:xfrm>
        </p:spPr>
        <p:txBody>
          <a:bodyPr>
            <a:normAutofit/>
          </a:bodyPr>
          <a:lstStyle/>
          <a:p>
            <a:pPr marL="457200" indent="-457200">
              <a:lnSpc>
                <a:spcPct val="100000"/>
              </a:lnSpc>
              <a:buFont typeface="+mj-lt"/>
              <a:buAutoNum type="arabicPeriod"/>
            </a:pPr>
            <a:r>
              <a:rPr lang="en-US" sz="2800" dirty="0">
                <a:solidFill>
                  <a:schemeClr val="tx1"/>
                </a:solidFill>
              </a:rPr>
              <a:t>Model and explain how to implement each step of the routine.</a:t>
            </a:r>
          </a:p>
          <a:p>
            <a:pPr marL="514350" indent="-514350">
              <a:lnSpc>
                <a:spcPct val="100000"/>
              </a:lnSpc>
              <a:buFont typeface="+mj-lt"/>
              <a:buAutoNum type="arabicPeriod"/>
            </a:pPr>
            <a:r>
              <a:rPr lang="en-US" sz="2800" dirty="0">
                <a:solidFill>
                  <a:schemeClr val="tx1"/>
                </a:solidFill>
              </a:rPr>
              <a:t>Gradually release responsibility to students by asking several questions that prompt them to apply the steps of the routine for a second word.</a:t>
            </a:r>
          </a:p>
          <a:p>
            <a:pPr marL="514350" indent="-514350">
              <a:lnSpc>
                <a:spcPct val="100000"/>
              </a:lnSpc>
              <a:buFont typeface="+mj-lt"/>
              <a:buAutoNum type="arabicPeriod"/>
            </a:pPr>
            <a:r>
              <a:rPr lang="en-US" sz="2800" dirty="0">
                <a:solidFill>
                  <a:schemeClr val="tx1"/>
                </a:solidFill>
              </a:rPr>
              <a:t>Continue releasing responsibility by asking all the questions that prompt students to apply the steps of the routine to a third word.</a:t>
            </a:r>
          </a:p>
          <a:p>
            <a:pPr marL="514350" indent="-514350">
              <a:lnSpc>
                <a:spcPct val="100000"/>
              </a:lnSpc>
              <a:buFont typeface="+mj-lt"/>
              <a:buAutoNum type="arabicPeriod"/>
            </a:pPr>
            <a:endParaRPr lang="en-US" sz="2800" dirty="0"/>
          </a:p>
          <a:p>
            <a:pPr marL="514350" indent="-514350">
              <a:lnSpc>
                <a:spcPct val="100000"/>
              </a:lnSpc>
              <a:buFont typeface="+mj-lt"/>
              <a:buAutoNum type="arabicPeriod"/>
            </a:pPr>
            <a:endParaRPr lang="en-US" sz="2800" dirty="0"/>
          </a:p>
          <a:p>
            <a:pPr marL="971550" lvl="1" indent="-514350">
              <a:lnSpc>
                <a:spcPct val="100000"/>
              </a:lnSpc>
              <a:buFont typeface="+mj-lt"/>
              <a:buAutoNum type="alphaLcPeriod"/>
            </a:pPr>
            <a:endParaRPr lang="en-US" sz="2800" dirty="0"/>
          </a:p>
        </p:txBody>
      </p:sp>
    </p:spTree>
    <p:extLst>
      <p:ext uri="{BB962C8B-B14F-4D97-AF65-F5344CB8AC3E}">
        <p14:creationId xmlns:p14="http://schemas.microsoft.com/office/powerpoint/2010/main" val="506518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FD2E3-C62C-414D-523C-DC9890D58C5D}"/>
              </a:ext>
            </a:extLst>
          </p:cNvPr>
          <p:cNvSpPr>
            <a:spLocks noGrp="1"/>
          </p:cNvSpPr>
          <p:nvPr>
            <p:ph type="ctrTitle"/>
          </p:nvPr>
        </p:nvSpPr>
        <p:spPr/>
        <p:txBody>
          <a:bodyPr anchor="t">
            <a:noAutofit/>
          </a:bodyPr>
          <a:lstStyle/>
          <a:p>
            <a:pPr algn="ctr">
              <a:lnSpc>
                <a:spcPct val="100000"/>
              </a:lnSpc>
            </a:pPr>
            <a:r>
              <a:rPr lang="en-US" sz="3400" dirty="0">
                <a:solidFill>
                  <a:schemeClr val="tx1"/>
                </a:solidFill>
              </a:rPr>
              <a:t>Teaching the Routine for Decoding Multisyllabic Words</a:t>
            </a:r>
            <a:br>
              <a:rPr lang="en-US" sz="3400" dirty="0">
                <a:solidFill>
                  <a:schemeClr val="tx1"/>
                </a:solidFill>
              </a:rPr>
            </a:br>
            <a:br>
              <a:rPr lang="en-US" sz="3400" dirty="0"/>
            </a:br>
            <a:r>
              <a:rPr lang="en-US" sz="3400" dirty="0">
                <a:solidFill>
                  <a:schemeClr val="tx1"/>
                </a:solidFill>
              </a:rPr>
              <a:t>Guided Practice </a:t>
            </a:r>
            <a:br>
              <a:rPr lang="en-US" sz="3400" dirty="0"/>
            </a:br>
            <a:endParaRPr lang="en-US" sz="3400" dirty="0"/>
          </a:p>
        </p:txBody>
      </p:sp>
      <p:sp>
        <p:nvSpPr>
          <p:cNvPr id="3" name="Content Placeholder 2">
            <a:extLst>
              <a:ext uri="{FF2B5EF4-FFF2-40B4-BE49-F238E27FC236}">
                <a16:creationId xmlns:a16="http://schemas.microsoft.com/office/drawing/2014/main" id="{8E14826F-8754-C89A-E011-5EB46EACF8BA}"/>
              </a:ext>
            </a:extLst>
          </p:cNvPr>
          <p:cNvSpPr>
            <a:spLocks noGrp="1"/>
          </p:cNvSpPr>
          <p:nvPr>
            <p:ph type="body" sz="quarter" idx="14"/>
          </p:nvPr>
        </p:nvSpPr>
        <p:spPr>
          <a:xfrm>
            <a:off x="572218" y="2286000"/>
            <a:ext cx="11047563" cy="3803797"/>
          </a:xfrm>
        </p:spPr>
        <p:txBody>
          <a:bodyPr>
            <a:normAutofit/>
          </a:bodyPr>
          <a:lstStyle/>
          <a:p>
            <a:pPr marL="457200" indent="-457200">
              <a:lnSpc>
                <a:spcPct val="100000"/>
              </a:lnSpc>
              <a:buFont typeface="+mj-lt"/>
              <a:buAutoNum type="arabicPeriod"/>
            </a:pPr>
            <a:r>
              <a:rPr lang="en-US" sz="2800" dirty="0">
                <a:solidFill>
                  <a:schemeClr val="tx1"/>
                </a:solidFill>
              </a:rPr>
              <a:t>Activate background knowledge by asking students to state the steps of the routine.</a:t>
            </a:r>
          </a:p>
          <a:p>
            <a:pPr marL="457200" indent="-457200">
              <a:lnSpc>
                <a:spcPct val="100000"/>
              </a:lnSpc>
              <a:buFont typeface="+mj-lt"/>
              <a:buAutoNum type="arabicPeriod"/>
            </a:pPr>
            <a:r>
              <a:rPr lang="en-US" sz="2800" dirty="0">
                <a:solidFill>
                  <a:schemeClr val="tx1"/>
                </a:solidFill>
              </a:rPr>
              <a:t>Use the prompts to help students apply the steps of the routine to at least three words.</a:t>
            </a:r>
          </a:p>
          <a:p>
            <a:pPr marL="514350" indent="-514350">
              <a:lnSpc>
                <a:spcPct val="100000"/>
              </a:lnSpc>
              <a:buFont typeface="+mj-lt"/>
              <a:buAutoNum type="arabicPeriod"/>
            </a:pPr>
            <a:endParaRPr lang="en-US" sz="2800" dirty="0"/>
          </a:p>
          <a:p>
            <a:pPr marL="971550" lvl="1" indent="-514350">
              <a:lnSpc>
                <a:spcPct val="100000"/>
              </a:lnSpc>
              <a:buFont typeface="+mj-lt"/>
              <a:buAutoNum type="alphaLcPeriod"/>
            </a:pPr>
            <a:endParaRPr lang="en-US" sz="2800" dirty="0"/>
          </a:p>
        </p:txBody>
      </p:sp>
    </p:spTree>
    <p:extLst>
      <p:ext uri="{BB962C8B-B14F-4D97-AF65-F5344CB8AC3E}">
        <p14:creationId xmlns:p14="http://schemas.microsoft.com/office/powerpoint/2010/main" val="2861447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B6349-6183-C46B-9BB0-8E39F4D993E4}"/>
              </a:ext>
            </a:extLst>
          </p:cNvPr>
          <p:cNvSpPr>
            <a:spLocks noGrp="1"/>
          </p:cNvSpPr>
          <p:nvPr>
            <p:ph type="ctrTitle"/>
          </p:nvPr>
        </p:nvSpPr>
        <p:spPr>
          <a:xfrm>
            <a:off x="572217" y="576072"/>
            <a:ext cx="11047561" cy="609589"/>
          </a:xfrm>
        </p:spPr>
        <p:txBody>
          <a:bodyPr anchor="t"/>
          <a:lstStyle/>
          <a:p>
            <a:pPr algn="ctr">
              <a:lnSpc>
                <a:spcPct val="100000"/>
              </a:lnSpc>
            </a:pPr>
            <a:r>
              <a:rPr lang="en-US" dirty="0"/>
              <a:t>Video</a:t>
            </a:r>
          </a:p>
        </p:txBody>
      </p:sp>
      <p:pic>
        <p:nvPicPr>
          <p:cNvPr id="3" name="Flexible_Strategy_for_Reading_Big_Words-vimeo-214601279-http-1080p-sub-40.0-250.0.mp4">
            <a:hlinkClick r:id="" action="ppaction://media"/>
            <a:extLst>
              <a:ext uri="{FF2B5EF4-FFF2-40B4-BE49-F238E27FC236}">
                <a16:creationId xmlns:a16="http://schemas.microsoft.com/office/drawing/2014/main" id="{3F20C384-DCEB-A874-5324-05AF4976283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32000" y="1143000"/>
            <a:ext cx="8128000" cy="4572000"/>
          </a:xfrm>
          <a:prstGeom prst="rect">
            <a:avLst/>
          </a:prstGeom>
        </p:spPr>
      </p:pic>
    </p:spTree>
    <p:extLst>
      <p:ext uri="{BB962C8B-B14F-4D97-AF65-F5344CB8AC3E}">
        <p14:creationId xmlns:p14="http://schemas.microsoft.com/office/powerpoint/2010/main" val="3604707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0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FD2E3-C62C-414D-523C-DC9890D58C5D}"/>
              </a:ext>
            </a:extLst>
          </p:cNvPr>
          <p:cNvSpPr>
            <a:spLocks noGrp="1"/>
          </p:cNvSpPr>
          <p:nvPr>
            <p:ph type="ctrTitle"/>
          </p:nvPr>
        </p:nvSpPr>
        <p:spPr/>
        <p:txBody>
          <a:bodyPr anchor="t">
            <a:noAutofit/>
          </a:bodyPr>
          <a:lstStyle/>
          <a:p>
            <a:pPr algn="ctr">
              <a:lnSpc>
                <a:spcPct val="100000"/>
              </a:lnSpc>
            </a:pPr>
            <a:r>
              <a:rPr lang="en-US" sz="3400" dirty="0">
                <a:solidFill>
                  <a:schemeClr val="tx1"/>
                </a:solidFill>
              </a:rPr>
              <a:t>Teaching the Routine for Decoding Multisyllabic Words</a:t>
            </a:r>
            <a:br>
              <a:rPr lang="en-US" sz="3400" dirty="0">
                <a:solidFill>
                  <a:schemeClr val="tx1"/>
                </a:solidFill>
              </a:rPr>
            </a:br>
            <a:br>
              <a:rPr lang="en-US" sz="3400" dirty="0"/>
            </a:br>
            <a:r>
              <a:rPr lang="en-US" sz="3400" dirty="0">
                <a:solidFill>
                  <a:schemeClr val="tx1"/>
                </a:solidFill>
              </a:rPr>
              <a:t>Independent Practice </a:t>
            </a:r>
            <a:br>
              <a:rPr lang="en-US" sz="3400" dirty="0"/>
            </a:br>
            <a:endParaRPr lang="en-US" sz="3400" dirty="0"/>
          </a:p>
        </p:txBody>
      </p:sp>
      <p:sp>
        <p:nvSpPr>
          <p:cNvPr id="3" name="Content Placeholder 2">
            <a:extLst>
              <a:ext uri="{FF2B5EF4-FFF2-40B4-BE49-F238E27FC236}">
                <a16:creationId xmlns:a16="http://schemas.microsoft.com/office/drawing/2014/main" id="{8E14826F-8754-C89A-E011-5EB46EACF8BA}"/>
              </a:ext>
            </a:extLst>
          </p:cNvPr>
          <p:cNvSpPr>
            <a:spLocks noGrp="1"/>
          </p:cNvSpPr>
          <p:nvPr>
            <p:ph type="body" sz="quarter" idx="14"/>
          </p:nvPr>
        </p:nvSpPr>
        <p:spPr>
          <a:xfrm>
            <a:off x="572218" y="2286000"/>
            <a:ext cx="11047563" cy="3803797"/>
          </a:xfrm>
        </p:spPr>
        <p:txBody>
          <a:bodyPr>
            <a:normAutofit/>
          </a:bodyPr>
          <a:lstStyle/>
          <a:p>
            <a:pPr marL="457200" indent="-457200">
              <a:lnSpc>
                <a:spcPct val="100000"/>
              </a:lnSpc>
              <a:buFont typeface="+mj-lt"/>
              <a:buAutoNum type="arabicPeriod"/>
            </a:pPr>
            <a:r>
              <a:rPr lang="en-US" dirty="0">
                <a:solidFill>
                  <a:schemeClr val="tx1"/>
                </a:solidFill>
              </a:rPr>
              <a:t>List the words on chart paper, a white board, PowerPoint, etc.</a:t>
            </a:r>
          </a:p>
          <a:p>
            <a:pPr marL="457200" indent="-457200">
              <a:lnSpc>
                <a:spcPct val="100000"/>
              </a:lnSpc>
              <a:buFont typeface="+mj-lt"/>
              <a:buAutoNum type="arabicPeriod"/>
            </a:pPr>
            <a:r>
              <a:rPr lang="en-US" dirty="0">
                <a:solidFill>
                  <a:schemeClr val="tx1"/>
                </a:solidFill>
              </a:rPr>
              <a:t>Call students’ attention to the steps of the routine that are posted in the classroom. </a:t>
            </a:r>
          </a:p>
          <a:p>
            <a:pPr marL="457200" indent="-457200">
              <a:lnSpc>
                <a:spcPct val="100000"/>
              </a:lnSpc>
              <a:buFont typeface="+mj-lt"/>
              <a:buAutoNum type="arabicPeriod"/>
            </a:pPr>
            <a:r>
              <a:rPr lang="en-US" dirty="0">
                <a:solidFill>
                  <a:schemeClr val="tx1"/>
                </a:solidFill>
              </a:rPr>
              <a:t>Place students in predetermined pairs.</a:t>
            </a:r>
          </a:p>
          <a:p>
            <a:pPr marL="457200" indent="-457200">
              <a:lnSpc>
                <a:spcPct val="100000"/>
              </a:lnSpc>
              <a:buFont typeface="+mj-lt"/>
              <a:buAutoNum type="arabicPeriod"/>
            </a:pPr>
            <a:r>
              <a:rPr lang="en-US" dirty="0">
                <a:solidFill>
                  <a:schemeClr val="tx1"/>
                </a:solidFill>
              </a:rPr>
              <a:t>Students take turns using the routine to break apart the words and blend the parts together.</a:t>
            </a:r>
          </a:p>
          <a:p>
            <a:pPr marL="457200" indent="-457200">
              <a:lnSpc>
                <a:spcPct val="100000"/>
              </a:lnSpc>
              <a:buFont typeface="+mj-lt"/>
              <a:buAutoNum type="arabicPeriod"/>
            </a:pPr>
            <a:r>
              <a:rPr lang="en-US" dirty="0">
                <a:solidFill>
                  <a:schemeClr val="tx1"/>
                </a:solidFill>
              </a:rPr>
              <a:t>Monitor and assist students to make sure they are applying the steps correctly.</a:t>
            </a:r>
          </a:p>
          <a:p>
            <a:pPr marL="457200" indent="-457200">
              <a:lnSpc>
                <a:spcPct val="100000"/>
              </a:lnSpc>
              <a:buFont typeface="+mj-lt"/>
              <a:buAutoNum type="arabicPeriod"/>
            </a:pPr>
            <a:r>
              <a:rPr lang="en-US" dirty="0">
                <a:solidFill>
                  <a:schemeClr val="tx1"/>
                </a:solidFill>
              </a:rPr>
              <a:t>After all students have completed the assignment, call on a few students to explain how they used the routine break apart the word and blend the parts together.</a:t>
            </a:r>
          </a:p>
          <a:p>
            <a:pPr marL="457200" indent="-457200">
              <a:lnSpc>
                <a:spcPct val="100000"/>
              </a:lnSpc>
              <a:buFont typeface="+mj-lt"/>
              <a:buAutoNum type="arabicPeriod"/>
            </a:pPr>
            <a:endParaRPr lang="en-US" dirty="0"/>
          </a:p>
          <a:p>
            <a:pPr marL="457200" lvl="1" indent="-457200">
              <a:lnSpc>
                <a:spcPct val="100000"/>
              </a:lnSpc>
              <a:buFont typeface="+mj-lt"/>
              <a:buAutoNum type="alphaLcPeriod"/>
            </a:pPr>
            <a:endParaRPr lang="en-US" dirty="0"/>
          </a:p>
        </p:txBody>
      </p:sp>
    </p:spTree>
    <p:extLst>
      <p:ext uri="{BB962C8B-B14F-4D97-AF65-F5344CB8AC3E}">
        <p14:creationId xmlns:p14="http://schemas.microsoft.com/office/powerpoint/2010/main" val="213196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F0E87-B354-B0F4-4370-39BBFF2D1B82}"/>
              </a:ext>
            </a:extLst>
          </p:cNvPr>
          <p:cNvSpPr>
            <a:spLocks noGrp="1"/>
          </p:cNvSpPr>
          <p:nvPr>
            <p:ph type="ctrTitle"/>
          </p:nvPr>
        </p:nvSpPr>
        <p:spPr/>
        <p:txBody>
          <a:bodyPr/>
          <a:lstStyle/>
          <a:p>
            <a:pPr algn="ctr"/>
            <a:r>
              <a:rPr lang="en-US" dirty="0">
                <a:solidFill>
                  <a:schemeClr val="tx1"/>
                </a:solidFill>
              </a:rPr>
              <a:t>Lesson Templates for Routines 1 and 2</a:t>
            </a:r>
          </a:p>
        </p:txBody>
      </p:sp>
      <p:sp>
        <p:nvSpPr>
          <p:cNvPr id="3" name="Text Placeholder 2">
            <a:extLst>
              <a:ext uri="{FF2B5EF4-FFF2-40B4-BE49-F238E27FC236}">
                <a16:creationId xmlns:a16="http://schemas.microsoft.com/office/drawing/2014/main" id="{4B89E6D3-0037-79B7-D061-9038774DA1A3}"/>
              </a:ext>
            </a:extLst>
          </p:cNvPr>
          <p:cNvSpPr>
            <a:spLocks noGrp="1"/>
          </p:cNvSpPr>
          <p:nvPr>
            <p:ph type="body" sz="quarter" idx="14"/>
          </p:nvPr>
        </p:nvSpPr>
        <p:spPr/>
        <p:txBody>
          <a:bodyPr>
            <a:normAutofit/>
          </a:bodyPr>
          <a:lstStyle/>
          <a:p>
            <a:pPr marL="342900" indent="-342900">
              <a:buFont typeface="+mj-lt"/>
              <a:buAutoNum type="arabicPeriod"/>
            </a:pPr>
            <a:r>
              <a:rPr lang="en-US" sz="2800" dirty="0">
                <a:solidFill>
                  <a:schemeClr val="tx1"/>
                </a:solidFill>
                <a:effectLst/>
                <a:latin typeface="Times New Roman" panose="02020603050405020304" pitchFamily="18" charset="0"/>
                <a:ea typeface="Calibri" panose="020F0502020204030204" pitchFamily="34" charset="0"/>
              </a:rPr>
              <a:t>The templates provide a step-by-step instructional sequence for teaching the routines using scaffolded instruction. </a:t>
            </a:r>
          </a:p>
          <a:p>
            <a:pPr marL="914469" lvl="1" indent="-571500"/>
            <a:r>
              <a:rPr lang="en-US" sz="2800" dirty="0"/>
              <a:t>Explaining the routine</a:t>
            </a:r>
          </a:p>
          <a:p>
            <a:pPr marL="914469" lvl="1" indent="-571500"/>
            <a:r>
              <a:rPr lang="en-US" sz="2800" dirty="0"/>
              <a:t>Modeling Phase</a:t>
            </a:r>
          </a:p>
          <a:p>
            <a:pPr marL="914469" lvl="1" indent="-571500"/>
            <a:r>
              <a:rPr lang="en-US" sz="2800" dirty="0"/>
              <a:t>Gradual Release of Responsibility</a:t>
            </a:r>
          </a:p>
          <a:p>
            <a:pPr marL="914469" lvl="1" indent="-571500"/>
            <a:r>
              <a:rPr lang="en-US" sz="2800" dirty="0"/>
              <a:t>Guided Practice/Teacher Assisted Phase </a:t>
            </a:r>
          </a:p>
          <a:p>
            <a:pPr marL="914469" lvl="1" indent="-571500"/>
            <a:endParaRPr lang="en-US" sz="2800" dirty="0"/>
          </a:p>
          <a:p>
            <a:pPr marL="914469" lvl="1" indent="-571500"/>
            <a:endParaRPr lang="en-US" sz="2800" dirty="0">
              <a:solidFill>
                <a:schemeClr val="tx1">
                  <a:lumMod val="50000"/>
                  <a:lumOff val="50000"/>
                </a:schemeClr>
              </a:solidFill>
            </a:endParaRPr>
          </a:p>
          <a:p>
            <a:pPr marL="914469" lvl="1" indent="-571500"/>
            <a:endParaRPr lang="en-US" sz="3600" dirty="0">
              <a:solidFill>
                <a:schemeClr val="tx1">
                  <a:lumMod val="50000"/>
                  <a:lumOff val="50000"/>
                </a:schemeClr>
              </a:solidFill>
            </a:endParaRPr>
          </a:p>
        </p:txBody>
      </p:sp>
    </p:spTree>
    <p:extLst>
      <p:ext uri="{BB962C8B-B14F-4D97-AF65-F5344CB8AC3E}">
        <p14:creationId xmlns:p14="http://schemas.microsoft.com/office/powerpoint/2010/main" val="27944638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FD2E3-C62C-414D-523C-DC9890D58C5D}"/>
              </a:ext>
            </a:extLst>
          </p:cNvPr>
          <p:cNvSpPr>
            <a:spLocks noGrp="1"/>
          </p:cNvSpPr>
          <p:nvPr>
            <p:ph type="ctrTitle"/>
          </p:nvPr>
        </p:nvSpPr>
        <p:spPr/>
        <p:txBody>
          <a:bodyPr anchor="t"/>
          <a:lstStyle/>
          <a:p>
            <a:pPr algn="ctr">
              <a:lnSpc>
                <a:spcPct val="100000"/>
              </a:lnSpc>
            </a:pPr>
            <a:r>
              <a:rPr lang="en-US" dirty="0">
                <a:solidFill>
                  <a:schemeClr val="tx1">
                    <a:lumMod val="50000"/>
                    <a:lumOff val="50000"/>
                  </a:schemeClr>
                </a:solidFill>
              </a:rPr>
              <a:t>Working with Your Mentor Coach</a:t>
            </a:r>
          </a:p>
        </p:txBody>
      </p:sp>
      <p:sp>
        <p:nvSpPr>
          <p:cNvPr id="3" name="Content Placeholder 2">
            <a:extLst>
              <a:ext uri="{FF2B5EF4-FFF2-40B4-BE49-F238E27FC236}">
                <a16:creationId xmlns:a16="http://schemas.microsoft.com/office/drawing/2014/main" id="{8E14826F-8754-C89A-E011-5EB46EACF8BA}"/>
              </a:ext>
            </a:extLst>
          </p:cNvPr>
          <p:cNvSpPr>
            <a:spLocks noGrp="1"/>
          </p:cNvSpPr>
          <p:nvPr>
            <p:ph type="body" sz="quarter" idx="14"/>
          </p:nvPr>
        </p:nvSpPr>
        <p:spPr>
          <a:xfrm>
            <a:off x="572218" y="1576376"/>
            <a:ext cx="11047563" cy="4074147"/>
          </a:xfrm>
        </p:spPr>
        <p:txBody>
          <a:bodyPr>
            <a:normAutofit/>
          </a:bodyPr>
          <a:lstStyle/>
          <a:p>
            <a:pPr marL="457200" indent="-457200">
              <a:lnSpc>
                <a:spcPct val="100000"/>
              </a:lnSpc>
              <a:buAutoNum type="arabicPeriod"/>
            </a:pPr>
            <a:r>
              <a:rPr lang="en-US" sz="2800" dirty="0">
                <a:solidFill>
                  <a:schemeClr val="tx1"/>
                </a:solidFill>
              </a:rPr>
              <a:t>Go over how to use the lesson plan templates.</a:t>
            </a:r>
          </a:p>
          <a:p>
            <a:pPr marL="457200" indent="-457200">
              <a:lnSpc>
                <a:spcPct val="100000"/>
              </a:lnSpc>
              <a:buAutoNum type="arabicPeriod"/>
            </a:pPr>
            <a:r>
              <a:rPr lang="en-US" sz="2800" dirty="0">
                <a:solidFill>
                  <a:schemeClr val="tx1"/>
                </a:solidFill>
              </a:rPr>
              <a:t>With whom will you be trying out the routine?</a:t>
            </a:r>
          </a:p>
          <a:p>
            <a:pPr marL="457200" indent="-457200">
              <a:lnSpc>
                <a:spcPct val="100000"/>
              </a:lnSpc>
              <a:buFont typeface="Arial" panose="020B0604020202020204" pitchFamily="34" charset="0"/>
              <a:buAutoNum type="arabicPeriod"/>
            </a:pPr>
            <a:r>
              <a:rPr lang="en-US" sz="2800" dirty="0">
                <a:solidFill>
                  <a:schemeClr val="tx1"/>
                </a:solidFill>
              </a:rPr>
              <a:t>Determine when the routine will be taught.</a:t>
            </a:r>
          </a:p>
          <a:p>
            <a:pPr marL="457200" indent="-457200">
              <a:lnSpc>
                <a:spcPct val="100000"/>
              </a:lnSpc>
              <a:buAutoNum type="arabicPeriod"/>
            </a:pPr>
            <a:r>
              <a:rPr lang="en-US" sz="2800" dirty="0">
                <a:solidFill>
                  <a:schemeClr val="tx1"/>
                </a:solidFill>
              </a:rPr>
              <a:t>Discuss the source for the words you will use with your students.</a:t>
            </a:r>
          </a:p>
          <a:p>
            <a:pPr marL="457200" indent="-457200">
              <a:lnSpc>
                <a:spcPct val="100000"/>
              </a:lnSpc>
              <a:buFont typeface="Arial" panose="020B0604020202020204" pitchFamily="34" charset="0"/>
              <a:buAutoNum type="arabicPeriod"/>
            </a:pPr>
            <a:r>
              <a:rPr lang="en-US" sz="2800" dirty="0">
                <a:solidFill>
                  <a:schemeClr val="tx1"/>
                </a:solidFill>
              </a:rPr>
              <a:t>Monthly Group Coaching (PLC sessions)</a:t>
            </a:r>
          </a:p>
          <a:p>
            <a:pPr marL="457200" indent="-457200">
              <a:lnSpc>
                <a:spcPct val="100000"/>
              </a:lnSpc>
              <a:buAutoNum type="arabicPeriod"/>
            </a:pPr>
            <a:r>
              <a:rPr lang="en-US" sz="2800" dirty="0">
                <a:solidFill>
                  <a:schemeClr val="tx1"/>
                </a:solidFill>
              </a:rPr>
              <a:t>Complete lesson template.</a:t>
            </a:r>
          </a:p>
          <a:p>
            <a:pPr marL="457200" indent="-457200">
              <a:lnSpc>
                <a:spcPct val="100000"/>
              </a:lnSpc>
              <a:buAutoNum type="arabicPeriod"/>
            </a:pPr>
            <a:r>
              <a:rPr lang="en-US" sz="2800" dirty="0">
                <a:solidFill>
                  <a:schemeClr val="tx1"/>
                </a:solidFill>
              </a:rPr>
              <a:t>Individual Coaching</a:t>
            </a:r>
          </a:p>
          <a:p>
            <a:pPr marL="457200" indent="-457200">
              <a:lnSpc>
                <a:spcPct val="100000"/>
              </a:lnSpc>
              <a:buAutoNum type="arabicPeriod"/>
            </a:pPr>
            <a:endParaRPr lang="en-US" sz="2800" dirty="0"/>
          </a:p>
          <a:p>
            <a:pPr marL="457200" indent="-457200">
              <a:lnSpc>
                <a:spcPct val="100000"/>
              </a:lnSpc>
              <a:buAutoNum type="arabicPeriod"/>
            </a:pPr>
            <a:endParaRPr lang="en-US" sz="2800" dirty="0"/>
          </a:p>
        </p:txBody>
      </p:sp>
    </p:spTree>
    <p:extLst>
      <p:ext uri="{BB962C8B-B14F-4D97-AF65-F5344CB8AC3E}">
        <p14:creationId xmlns:p14="http://schemas.microsoft.com/office/powerpoint/2010/main" val="86339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89968-3997-177E-76DE-30B8FBC3F585}"/>
              </a:ext>
            </a:extLst>
          </p:cNvPr>
          <p:cNvSpPr>
            <a:spLocks noGrp="1"/>
          </p:cNvSpPr>
          <p:nvPr>
            <p:ph type="ctrTitle"/>
          </p:nvPr>
        </p:nvSpPr>
        <p:spPr>
          <a:xfrm>
            <a:off x="1134413" y="1813346"/>
            <a:ext cx="10246783" cy="1615654"/>
          </a:xfrm>
        </p:spPr>
        <p:txBody>
          <a:bodyPr>
            <a:normAutofit/>
          </a:bodyPr>
          <a:lstStyle/>
          <a:p>
            <a:pPr algn="ctr"/>
            <a:r>
              <a:rPr lang="en-US" sz="9948" dirty="0"/>
              <a:t>Questions?</a:t>
            </a:r>
          </a:p>
        </p:txBody>
      </p:sp>
    </p:spTree>
    <p:extLst>
      <p:ext uri="{BB962C8B-B14F-4D97-AF65-F5344CB8AC3E}">
        <p14:creationId xmlns:p14="http://schemas.microsoft.com/office/powerpoint/2010/main" val="1355677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8820D-18AB-4B36-BBDE-A92B133AA2C6}"/>
              </a:ext>
            </a:extLst>
          </p:cNvPr>
          <p:cNvSpPr>
            <a:spLocks noGrp="1"/>
          </p:cNvSpPr>
          <p:nvPr>
            <p:ph type="ctrTitle"/>
          </p:nvPr>
        </p:nvSpPr>
        <p:spPr>
          <a:xfrm>
            <a:off x="572219" y="618434"/>
            <a:ext cx="11047561" cy="609509"/>
          </a:xfrm>
        </p:spPr>
        <p:txBody>
          <a:bodyPr anchor="t">
            <a:noAutofit/>
          </a:bodyPr>
          <a:lstStyle/>
          <a:p>
            <a:pPr algn="ctr">
              <a:lnSpc>
                <a:spcPct val="100000"/>
              </a:lnSpc>
            </a:pPr>
            <a:r>
              <a:rPr lang="en-US" dirty="0">
                <a:solidFill>
                  <a:schemeClr val="tx1"/>
                </a:solidFill>
              </a:rPr>
              <a:t>Recommendations and Corresponding Levels of Evidence</a:t>
            </a:r>
            <a:br>
              <a:rPr lang="en-US" dirty="0">
                <a:solidFill>
                  <a:schemeClr val="tx1"/>
                </a:solidFill>
              </a:rPr>
            </a:br>
            <a:r>
              <a:rPr lang="en-US" dirty="0">
                <a:solidFill>
                  <a:schemeClr val="tx1"/>
                </a:solidFill>
              </a:rPr>
              <a:t>(p. 3)</a:t>
            </a:r>
          </a:p>
        </p:txBody>
      </p:sp>
      <p:pic>
        <p:nvPicPr>
          <p:cNvPr id="6" name="Picture 5">
            <a:extLst>
              <a:ext uri="{FF2B5EF4-FFF2-40B4-BE49-F238E27FC236}">
                <a16:creationId xmlns:a16="http://schemas.microsoft.com/office/drawing/2014/main" id="{498C0101-8F65-48FA-9307-5A622778F32C}"/>
              </a:ext>
            </a:extLst>
          </p:cNvPr>
          <p:cNvPicPr>
            <a:picLocks noChangeAspect="1"/>
          </p:cNvPicPr>
          <p:nvPr/>
        </p:nvPicPr>
        <p:blipFill>
          <a:blip r:embed="rId3"/>
          <a:stretch>
            <a:fillRect/>
          </a:stretch>
        </p:blipFill>
        <p:spPr>
          <a:xfrm>
            <a:off x="1136025" y="1943294"/>
            <a:ext cx="9919948" cy="4143904"/>
          </a:xfrm>
          <a:prstGeom prst="rect">
            <a:avLst/>
          </a:prstGeom>
          <a:noFill/>
          <a:ln>
            <a:noFill/>
          </a:ln>
          <a:effectLst>
            <a:outerShdw blurRad="50800" dist="50800" dir="5400000" algn="ctr" rotWithShape="0">
              <a:schemeClr val="bg1"/>
            </a:outerShdw>
          </a:effectLst>
        </p:spPr>
      </p:pic>
    </p:spTree>
    <p:extLst>
      <p:ext uri="{BB962C8B-B14F-4D97-AF65-F5344CB8AC3E}">
        <p14:creationId xmlns:p14="http://schemas.microsoft.com/office/powerpoint/2010/main" val="3357164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D6AB5-94C2-AE4C-9719-1D3F099F6D07}"/>
              </a:ext>
            </a:extLst>
          </p:cNvPr>
          <p:cNvSpPr>
            <a:spLocks noGrp="1"/>
          </p:cNvSpPr>
          <p:nvPr>
            <p:ph type="ctrTitle"/>
          </p:nvPr>
        </p:nvSpPr>
        <p:spPr/>
        <p:txBody>
          <a:bodyPr anchor="t"/>
          <a:lstStyle/>
          <a:p>
            <a:pPr algn="ctr">
              <a:lnSpc>
                <a:spcPct val="100000"/>
              </a:lnSpc>
            </a:pPr>
            <a:r>
              <a:rPr lang="en-US" dirty="0">
                <a:solidFill>
                  <a:schemeClr val="tx1"/>
                </a:solidFill>
              </a:rPr>
              <a:t>Agenda: Session 2</a:t>
            </a:r>
          </a:p>
        </p:txBody>
      </p:sp>
      <p:sp>
        <p:nvSpPr>
          <p:cNvPr id="3" name="Content Placeholder 2">
            <a:extLst>
              <a:ext uri="{FF2B5EF4-FFF2-40B4-BE49-F238E27FC236}">
                <a16:creationId xmlns:a16="http://schemas.microsoft.com/office/drawing/2014/main" id="{08D39C8A-AD40-E945-9E90-33673F44D5DF}"/>
              </a:ext>
            </a:extLst>
          </p:cNvPr>
          <p:cNvSpPr>
            <a:spLocks noGrp="1"/>
          </p:cNvSpPr>
          <p:nvPr>
            <p:ph type="body" sz="quarter" idx="14"/>
          </p:nvPr>
        </p:nvSpPr>
        <p:spPr>
          <a:xfrm>
            <a:off x="572218" y="1181090"/>
            <a:ext cx="11047563" cy="4861364"/>
          </a:xfrm>
        </p:spPr>
        <p:txBody>
          <a:bodyPr>
            <a:noAutofit/>
          </a:bodyPr>
          <a:lstStyle/>
          <a:p>
            <a:pPr marL="0" indent="-685800">
              <a:lnSpc>
                <a:spcPct val="100000"/>
              </a:lnSpc>
              <a:buFont typeface="+mj-lt"/>
              <a:buAutoNum type="arabicPeriod"/>
            </a:pPr>
            <a:r>
              <a:rPr lang="en-US" sz="2800" dirty="0">
                <a:solidFill>
                  <a:schemeClr val="tx1"/>
                </a:solidFill>
              </a:rPr>
              <a:t>Review</a:t>
            </a:r>
          </a:p>
          <a:p>
            <a:pPr marL="744538" lvl="3" indent="0">
              <a:lnSpc>
                <a:spcPct val="100000"/>
              </a:lnSpc>
              <a:buNone/>
            </a:pPr>
            <a:r>
              <a:rPr lang="en-US" sz="2200" dirty="0"/>
              <a:t>Syllabication</a:t>
            </a:r>
          </a:p>
          <a:p>
            <a:pPr marL="744538" lvl="3" indent="0">
              <a:lnSpc>
                <a:spcPct val="100000"/>
              </a:lnSpc>
              <a:buNone/>
            </a:pPr>
            <a:r>
              <a:rPr lang="en-US" sz="2200" dirty="0"/>
              <a:t>Example of Routine 1 </a:t>
            </a:r>
          </a:p>
          <a:p>
            <a:pPr marL="744538" lvl="3" indent="0">
              <a:lnSpc>
                <a:spcPct val="100000"/>
              </a:lnSpc>
              <a:buNone/>
            </a:pPr>
            <a:r>
              <a:rPr lang="en-US" sz="2200" dirty="0"/>
              <a:t>Example of Routine 2</a:t>
            </a:r>
          </a:p>
          <a:p>
            <a:pPr marL="804863" lvl="3" indent="0">
              <a:lnSpc>
                <a:spcPct val="100000"/>
              </a:lnSpc>
              <a:buNone/>
            </a:pPr>
            <a:r>
              <a:rPr lang="en-US" sz="2200" dirty="0"/>
              <a:t>The Schwa Sound</a:t>
            </a:r>
          </a:p>
          <a:p>
            <a:pPr marL="0" indent="-685800">
              <a:lnSpc>
                <a:spcPct val="100000"/>
              </a:lnSpc>
              <a:buFont typeface="+mj-lt"/>
              <a:buAutoNum type="arabicPeriod"/>
            </a:pPr>
            <a:r>
              <a:rPr lang="en-US" sz="2800" dirty="0">
                <a:solidFill>
                  <a:schemeClr val="tx1"/>
                </a:solidFill>
              </a:rPr>
              <a:t>Spelling Multisyllabic Words: Instructional Sequences</a:t>
            </a:r>
            <a:endParaRPr lang="en-US" sz="2800" strike="sngStrike" dirty="0">
              <a:solidFill>
                <a:schemeClr val="tx1"/>
              </a:solidFill>
            </a:endParaRPr>
          </a:p>
          <a:p>
            <a:pPr marL="0" indent="-685800">
              <a:lnSpc>
                <a:spcPct val="100000"/>
              </a:lnSpc>
              <a:buFont typeface="+mj-lt"/>
              <a:buAutoNum type="arabicPeriod"/>
            </a:pPr>
            <a:r>
              <a:rPr lang="en-US" sz="2800" dirty="0">
                <a:solidFill>
                  <a:schemeClr val="tx1"/>
                </a:solidFill>
              </a:rPr>
              <a:t>Fluency Activities for Reading Multisyllabic Words</a:t>
            </a:r>
          </a:p>
          <a:p>
            <a:pPr marL="0" indent="-685800">
              <a:lnSpc>
                <a:spcPct val="100000"/>
              </a:lnSpc>
              <a:buFont typeface="+mj-lt"/>
              <a:buAutoNum type="arabicPeriod"/>
            </a:pPr>
            <a:r>
              <a:rPr lang="en-US" sz="2800" dirty="0">
                <a:solidFill>
                  <a:schemeClr val="tx1"/>
                </a:solidFill>
              </a:rPr>
              <a:t>Model Lessons based on Scaffolded Instruction</a:t>
            </a:r>
          </a:p>
          <a:p>
            <a:pPr marL="0" indent="-685800">
              <a:lnSpc>
                <a:spcPct val="100000"/>
              </a:lnSpc>
              <a:buFont typeface="+mj-lt"/>
              <a:buAutoNum type="arabicPeriod"/>
            </a:pPr>
            <a:r>
              <a:rPr lang="en-US" sz="2800" dirty="0">
                <a:solidFill>
                  <a:schemeClr val="tx1"/>
                </a:solidFill>
              </a:rPr>
              <a:t>Lesson Plan Framework</a:t>
            </a:r>
          </a:p>
          <a:p>
            <a:pPr marL="0" indent="-685800">
              <a:lnSpc>
                <a:spcPct val="100000"/>
              </a:lnSpc>
              <a:buFont typeface="+mj-lt"/>
              <a:buAutoNum type="arabicPeriod"/>
            </a:pPr>
            <a:r>
              <a:rPr lang="en-US" sz="2800" dirty="0">
                <a:solidFill>
                  <a:schemeClr val="tx1"/>
                </a:solidFill>
              </a:rPr>
              <a:t>Meet with Mentor Coach (Optional)</a:t>
            </a:r>
          </a:p>
        </p:txBody>
      </p:sp>
    </p:spTree>
    <p:extLst>
      <p:ext uri="{BB962C8B-B14F-4D97-AF65-F5344CB8AC3E}">
        <p14:creationId xmlns:p14="http://schemas.microsoft.com/office/powerpoint/2010/main" val="2664026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629FC-7F0A-4640-87E0-3BB0F7538AC4}"/>
              </a:ext>
            </a:extLst>
          </p:cNvPr>
          <p:cNvSpPr>
            <a:spLocks noGrp="1"/>
          </p:cNvSpPr>
          <p:nvPr>
            <p:ph type="ctrTitle"/>
          </p:nvPr>
        </p:nvSpPr>
        <p:spPr/>
        <p:txBody>
          <a:bodyPr/>
          <a:lstStyle/>
          <a:p>
            <a:pPr algn="ctr"/>
            <a:r>
              <a:rPr lang="en-US" dirty="0">
                <a:solidFill>
                  <a:schemeClr val="tx1"/>
                </a:solidFill>
              </a:rPr>
              <a:t>Materials</a:t>
            </a:r>
          </a:p>
        </p:txBody>
      </p:sp>
      <p:sp>
        <p:nvSpPr>
          <p:cNvPr id="3" name="Content Placeholder 2">
            <a:extLst>
              <a:ext uri="{FF2B5EF4-FFF2-40B4-BE49-F238E27FC236}">
                <a16:creationId xmlns:a16="http://schemas.microsoft.com/office/drawing/2014/main" id="{E8A3B825-79C2-3B49-80B4-14E3FD9E5E88}"/>
              </a:ext>
            </a:extLst>
          </p:cNvPr>
          <p:cNvSpPr>
            <a:spLocks noGrp="1"/>
          </p:cNvSpPr>
          <p:nvPr>
            <p:ph type="body" sz="quarter" idx="14"/>
          </p:nvPr>
        </p:nvSpPr>
        <p:spPr/>
        <p:txBody>
          <a:bodyPr>
            <a:normAutofit lnSpcReduction="10000"/>
          </a:bodyPr>
          <a:lstStyle/>
          <a:p>
            <a:r>
              <a:rPr lang="en-US" sz="2800" dirty="0"/>
              <a:t>Practice Guide: </a:t>
            </a:r>
            <a:r>
              <a:rPr lang="en-US" sz="2800" i="1" dirty="0"/>
              <a:t>Providing Reading Interventions for Students in Grades 4-9 </a:t>
            </a:r>
          </a:p>
          <a:p>
            <a:r>
              <a:rPr lang="en-US" sz="2800" dirty="0"/>
              <a:t>PowerPoints </a:t>
            </a:r>
          </a:p>
          <a:p>
            <a:r>
              <a:rPr lang="en-US" sz="2800" dirty="0"/>
              <a:t>Handouts </a:t>
            </a:r>
          </a:p>
          <a:p>
            <a:r>
              <a:rPr lang="en-US" sz="2800" dirty="0"/>
              <a:t>Activities</a:t>
            </a:r>
          </a:p>
          <a:p>
            <a:endParaRPr lang="en-US" sz="2025" dirty="0"/>
          </a:p>
          <a:p>
            <a:r>
              <a:rPr lang="en-US" dirty="0"/>
              <a:t>Link to materials:</a:t>
            </a:r>
          </a:p>
          <a:p>
            <a:pPr lvl="1"/>
            <a:r>
              <a:rPr lang="en-US" sz="2800" dirty="0">
                <a:solidFill>
                  <a:srgbClr val="576F7F"/>
                </a:solidFill>
              </a:rPr>
              <a:t>Session 2: </a:t>
            </a:r>
            <a:r>
              <a:rPr lang="en-US" sz="2800" b="0" i="0" u="none" strike="noStrike" dirty="0">
                <a:solidFill>
                  <a:srgbClr val="212121"/>
                </a:solidFill>
                <a:effectLst/>
                <a:latin typeface="Calibri" panose="020F0502020204030204" pitchFamily="34" charset="0"/>
              </a:rPr>
              <a:t> </a:t>
            </a:r>
            <a:r>
              <a:rPr lang="en-US" sz="2800" dirty="0">
                <a:hlinkClick r:id="rId3" tooltip="Original URL:&#10;https://fcrr.org/IRGSessionMaterials&#10;&#10;Click to follow link."/>
              </a:rPr>
              <a:t>https://fcrr.org/IRGSessionMaterials</a:t>
            </a:r>
            <a:endParaRPr lang="en-US" sz="2800" dirty="0"/>
          </a:p>
          <a:p>
            <a:pPr lvl="1"/>
            <a:r>
              <a:rPr lang="en-US" sz="2800" dirty="0">
                <a:solidFill>
                  <a:srgbClr val="576F7F"/>
                </a:solidFill>
              </a:rPr>
              <a:t>Link to Practice Guide: </a:t>
            </a:r>
            <a:r>
              <a:rPr lang="en-US" sz="2800" dirty="0">
                <a:hlinkClick r:id="rId4" tooltip="https://files.eric.ed.gov/fulltext/ed617876.pdf"/>
              </a:rPr>
              <a:t>https://files.eric.ed.gov/fulltext/ED617876.pdf</a:t>
            </a:r>
            <a:endParaRPr lang="en-US" sz="2800" dirty="0">
              <a:solidFill>
                <a:srgbClr val="576F7F"/>
              </a:solidFill>
            </a:endParaRPr>
          </a:p>
          <a:p>
            <a:endParaRPr lang="en-US" sz="2025" dirty="0"/>
          </a:p>
        </p:txBody>
      </p:sp>
    </p:spTree>
    <p:extLst>
      <p:ext uri="{BB962C8B-B14F-4D97-AF65-F5344CB8AC3E}">
        <p14:creationId xmlns:p14="http://schemas.microsoft.com/office/powerpoint/2010/main" val="2475584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BB51E-5BF3-0B48-BBD4-4D12258757AA}"/>
              </a:ext>
            </a:extLst>
          </p:cNvPr>
          <p:cNvSpPr>
            <a:spLocks noGrp="1"/>
          </p:cNvSpPr>
          <p:nvPr>
            <p:ph type="ctrTitle"/>
          </p:nvPr>
        </p:nvSpPr>
        <p:spPr>
          <a:xfrm>
            <a:off x="572220" y="571872"/>
            <a:ext cx="11047561" cy="1219041"/>
          </a:xfrm>
        </p:spPr>
        <p:txBody>
          <a:bodyPr>
            <a:normAutofit fontScale="90000"/>
          </a:bodyPr>
          <a:lstStyle/>
          <a:p>
            <a:pPr algn="ctr"/>
            <a:br>
              <a:rPr lang="en-US" sz="3799" dirty="0">
                <a:solidFill>
                  <a:schemeClr val="tx1"/>
                </a:solidFill>
              </a:rPr>
            </a:br>
            <a:br>
              <a:rPr lang="en-US" sz="3799" dirty="0">
                <a:solidFill>
                  <a:schemeClr val="tx1"/>
                </a:solidFill>
              </a:rPr>
            </a:br>
            <a:r>
              <a:rPr lang="en-US" sz="3799" dirty="0">
                <a:solidFill>
                  <a:schemeClr val="tx1"/>
                </a:solidFill>
              </a:rPr>
              <a:t>Why is it Important to Teach Syllabication?</a:t>
            </a:r>
            <a:br>
              <a:rPr lang="en-US" sz="3799" dirty="0">
                <a:solidFill>
                  <a:schemeClr val="tx1"/>
                </a:solidFill>
              </a:rPr>
            </a:br>
            <a:r>
              <a:rPr lang="en-US" sz="3799" dirty="0">
                <a:solidFill>
                  <a:schemeClr val="tx1"/>
                </a:solidFill>
              </a:rPr>
              <a:t>(pp. 6-7)</a:t>
            </a:r>
            <a:br>
              <a:rPr lang="en-US" sz="3799" dirty="0">
                <a:solidFill>
                  <a:schemeClr val="tx1"/>
                </a:solidFill>
              </a:rPr>
            </a:br>
            <a:r>
              <a:rPr lang="en-US" sz="3799" dirty="0"/>
              <a:t>  </a:t>
            </a:r>
            <a:br>
              <a:rPr lang="en-US" dirty="0">
                <a:solidFill>
                  <a:schemeClr val="tx1"/>
                </a:solidFill>
              </a:rPr>
            </a:br>
            <a:endParaRPr lang="en-US" dirty="0">
              <a:solidFill>
                <a:schemeClr val="tx1"/>
              </a:solidFill>
            </a:endParaRPr>
          </a:p>
        </p:txBody>
      </p:sp>
      <p:sp>
        <p:nvSpPr>
          <p:cNvPr id="3" name="Text Placeholder 2">
            <a:extLst>
              <a:ext uri="{FF2B5EF4-FFF2-40B4-BE49-F238E27FC236}">
                <a16:creationId xmlns:a16="http://schemas.microsoft.com/office/drawing/2014/main" id="{590F0FDB-7835-1441-A296-24FDEE27ECD2}"/>
              </a:ext>
            </a:extLst>
          </p:cNvPr>
          <p:cNvSpPr>
            <a:spLocks noGrp="1"/>
          </p:cNvSpPr>
          <p:nvPr>
            <p:ph type="body" sz="quarter" idx="14"/>
          </p:nvPr>
        </p:nvSpPr>
        <p:spPr>
          <a:xfrm>
            <a:off x="572219" y="1949496"/>
            <a:ext cx="11047563" cy="3803302"/>
          </a:xfrm>
        </p:spPr>
        <p:txBody>
          <a:bodyPr>
            <a:normAutofit/>
          </a:bodyPr>
          <a:lstStyle/>
          <a:p>
            <a:r>
              <a:rPr lang="en-US" sz="2699" dirty="0">
                <a:solidFill>
                  <a:schemeClr val="tx1"/>
                </a:solidFill>
              </a:rPr>
              <a:t>Teaching students how to break words into syllables using prefixes, suffixes and vowels helps them to decode multisyllabic words efficiently.</a:t>
            </a:r>
          </a:p>
          <a:p>
            <a:r>
              <a:rPr lang="en-US" sz="2699" dirty="0">
                <a:solidFill>
                  <a:schemeClr val="tx1"/>
                </a:solidFill>
              </a:rPr>
              <a:t>When students break multisyllabic words into manageable parts, identify the vowel sounds within each syllable; they can more easily sound out the word syllable by syllable.</a:t>
            </a:r>
          </a:p>
          <a:p>
            <a:r>
              <a:rPr lang="en-US" sz="2699" dirty="0">
                <a:solidFill>
                  <a:schemeClr val="tx1"/>
                </a:solidFill>
              </a:rPr>
              <a:t>When students become comfortable with using a syllabication routine, they will automatically apply it when attempting to decode new words.</a:t>
            </a:r>
            <a:endParaRPr lang="en-US" sz="2699" strike="sngStrike" dirty="0">
              <a:solidFill>
                <a:schemeClr val="tx1"/>
              </a:solidFill>
            </a:endParaRPr>
          </a:p>
        </p:txBody>
      </p:sp>
    </p:spTree>
    <p:extLst>
      <p:ext uri="{BB962C8B-B14F-4D97-AF65-F5344CB8AC3E}">
        <p14:creationId xmlns:p14="http://schemas.microsoft.com/office/powerpoint/2010/main" val="1152007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25B0-D646-5C47-9433-E75B65872C05}"/>
              </a:ext>
            </a:extLst>
          </p:cNvPr>
          <p:cNvSpPr>
            <a:spLocks noGrp="1"/>
          </p:cNvSpPr>
          <p:nvPr>
            <p:ph type="ctrTitle"/>
          </p:nvPr>
        </p:nvSpPr>
        <p:spPr>
          <a:xfrm>
            <a:off x="572219" y="571872"/>
            <a:ext cx="11047561" cy="1257136"/>
          </a:xfrm>
        </p:spPr>
        <p:txBody>
          <a:bodyPr>
            <a:noAutofit/>
          </a:bodyPr>
          <a:lstStyle/>
          <a:p>
            <a:pPr algn="ctr"/>
            <a:r>
              <a:rPr lang="en-US" dirty="0">
                <a:solidFill>
                  <a:schemeClr val="tx1"/>
                </a:solidFill>
              </a:rPr>
              <a:t>Routine 1</a:t>
            </a:r>
            <a:br>
              <a:rPr lang="en-US" dirty="0">
                <a:solidFill>
                  <a:schemeClr val="tx1"/>
                </a:solidFill>
              </a:rPr>
            </a:br>
            <a:r>
              <a:rPr lang="en-US" dirty="0">
                <a:solidFill>
                  <a:schemeClr val="tx1"/>
                </a:solidFill>
              </a:rPr>
              <a:t>(p. 7) </a:t>
            </a:r>
          </a:p>
        </p:txBody>
      </p:sp>
      <p:sp>
        <p:nvSpPr>
          <p:cNvPr id="3" name="Content Placeholder 2">
            <a:extLst>
              <a:ext uri="{FF2B5EF4-FFF2-40B4-BE49-F238E27FC236}">
                <a16:creationId xmlns:a16="http://schemas.microsoft.com/office/drawing/2014/main" id="{1B60A2B1-CF7E-CD4E-80ED-9657AD9B81AE}"/>
              </a:ext>
            </a:extLst>
          </p:cNvPr>
          <p:cNvSpPr>
            <a:spLocks noGrp="1"/>
          </p:cNvSpPr>
          <p:nvPr>
            <p:ph type="body" sz="quarter" idx="14"/>
          </p:nvPr>
        </p:nvSpPr>
        <p:spPr>
          <a:xfrm>
            <a:off x="572217" y="2139971"/>
            <a:ext cx="11047563" cy="3803302"/>
          </a:xfrm>
        </p:spPr>
        <p:txBody>
          <a:bodyPr>
            <a:normAutofit/>
          </a:bodyPr>
          <a:lstStyle/>
          <a:p>
            <a:pPr marL="514247" indent="-514247">
              <a:buFont typeface="+mj-lt"/>
              <a:buAutoNum type="arabicPeriod"/>
            </a:pPr>
            <a:r>
              <a:rPr lang="en-US" sz="2699" dirty="0">
                <a:solidFill>
                  <a:schemeClr val="tx1"/>
                </a:solidFill>
              </a:rPr>
              <a:t>Look for prefixes and suffixes. Circle prefixes and suffixes in the word.</a:t>
            </a:r>
          </a:p>
          <a:p>
            <a:pPr marL="514247" indent="-514247">
              <a:buFont typeface="+mj-lt"/>
              <a:buAutoNum type="arabicPeriod"/>
            </a:pPr>
            <a:r>
              <a:rPr lang="en-US" sz="2699" dirty="0">
                <a:solidFill>
                  <a:schemeClr val="tx1"/>
                </a:solidFill>
              </a:rPr>
              <a:t>Underline the remaining single vowels, vowel combinations (e.g., ee, oa) and vowel-consonant combinations (e.g., ar, ow).</a:t>
            </a:r>
          </a:p>
          <a:p>
            <a:pPr marL="514247" indent="-514247">
              <a:buFont typeface="+mj-lt"/>
              <a:buAutoNum type="arabicPeriod"/>
            </a:pPr>
            <a:r>
              <a:rPr lang="en-US" sz="2699" dirty="0">
                <a:solidFill>
                  <a:schemeClr val="tx1"/>
                </a:solidFill>
              </a:rPr>
              <a:t>Loop under each word part as you say it.</a:t>
            </a:r>
          </a:p>
          <a:p>
            <a:pPr marL="514247" indent="-514247">
              <a:buFont typeface="+mj-lt"/>
              <a:buAutoNum type="arabicPeriod"/>
            </a:pPr>
            <a:r>
              <a:rPr lang="en-US" sz="2699" dirty="0">
                <a:solidFill>
                  <a:schemeClr val="tx1"/>
                </a:solidFill>
              </a:rPr>
              <a:t>Say the whole word by blending the parts together, making it into a word you recognize.  </a:t>
            </a:r>
          </a:p>
        </p:txBody>
      </p:sp>
    </p:spTree>
    <p:extLst>
      <p:ext uri="{BB962C8B-B14F-4D97-AF65-F5344CB8AC3E}">
        <p14:creationId xmlns:p14="http://schemas.microsoft.com/office/powerpoint/2010/main" val="1414981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25B0-D646-5C47-9433-E75B65872C05}"/>
              </a:ext>
            </a:extLst>
          </p:cNvPr>
          <p:cNvSpPr>
            <a:spLocks noGrp="1"/>
          </p:cNvSpPr>
          <p:nvPr>
            <p:ph type="ctrTitle"/>
          </p:nvPr>
        </p:nvSpPr>
        <p:spPr>
          <a:xfrm>
            <a:off x="572221" y="571872"/>
            <a:ext cx="11047561" cy="1860249"/>
          </a:xfrm>
        </p:spPr>
        <p:txBody>
          <a:bodyPr>
            <a:normAutofit/>
          </a:bodyPr>
          <a:lstStyle/>
          <a:p>
            <a:pPr algn="ctr"/>
            <a:r>
              <a:rPr lang="en-US" dirty="0">
                <a:solidFill>
                  <a:schemeClr val="tx1"/>
                </a:solidFill>
              </a:rPr>
              <a:t>Routine 1: Example</a:t>
            </a:r>
            <a:br>
              <a:rPr lang="en-US" dirty="0">
                <a:solidFill>
                  <a:schemeClr val="tx1"/>
                </a:solidFill>
              </a:rPr>
            </a:br>
            <a:r>
              <a:rPr lang="en-US" dirty="0">
                <a:solidFill>
                  <a:schemeClr val="tx1"/>
                </a:solidFill>
              </a:rPr>
              <a:t>Target Word: Unreasonable</a:t>
            </a:r>
            <a:br>
              <a:rPr lang="en-US" dirty="0">
                <a:solidFill>
                  <a:schemeClr val="tx1"/>
                </a:solidFill>
              </a:rPr>
            </a:br>
            <a:r>
              <a:rPr lang="en-US" dirty="0">
                <a:solidFill>
                  <a:schemeClr val="tx1"/>
                </a:solidFill>
              </a:rPr>
              <a:t>(p. 7) </a:t>
            </a:r>
          </a:p>
        </p:txBody>
      </p:sp>
      <p:sp>
        <p:nvSpPr>
          <p:cNvPr id="3" name="Content Placeholder 2">
            <a:extLst>
              <a:ext uri="{FF2B5EF4-FFF2-40B4-BE49-F238E27FC236}">
                <a16:creationId xmlns:a16="http://schemas.microsoft.com/office/drawing/2014/main" id="{1B60A2B1-CF7E-CD4E-80ED-9657AD9B81AE}"/>
              </a:ext>
            </a:extLst>
          </p:cNvPr>
          <p:cNvSpPr>
            <a:spLocks noGrp="1"/>
          </p:cNvSpPr>
          <p:nvPr>
            <p:ph type="body" sz="quarter" idx="14"/>
          </p:nvPr>
        </p:nvSpPr>
        <p:spPr>
          <a:xfrm>
            <a:off x="572219" y="2400434"/>
            <a:ext cx="11047563" cy="3803302"/>
          </a:xfrm>
        </p:spPr>
        <p:txBody>
          <a:bodyPr/>
          <a:lstStyle/>
          <a:p>
            <a:pPr marL="0" indent="0">
              <a:buNone/>
            </a:pPr>
            <a:r>
              <a:rPr lang="en-US" sz="2699" dirty="0">
                <a:solidFill>
                  <a:schemeClr val="tx1"/>
                </a:solidFill>
              </a:rPr>
              <a:t>1. Look for prefixes and suffixes. Circle the prefixes and suffixes.</a:t>
            </a:r>
            <a:endParaRPr lang="en-US" sz="3599" dirty="0">
              <a:solidFill>
                <a:schemeClr val="tx1"/>
              </a:solidFill>
            </a:endParaRPr>
          </a:p>
          <a:p>
            <a:pPr marL="514247" indent="-514247">
              <a:buFont typeface="+mj-lt"/>
              <a:buAutoNum type="arabicPeriod"/>
            </a:pPr>
            <a:endParaRPr lang="en-US" sz="3599" dirty="0"/>
          </a:p>
          <a:p>
            <a:endParaRPr lang="en-US" sz="4399" dirty="0"/>
          </a:p>
        </p:txBody>
      </p:sp>
      <p:pic>
        <p:nvPicPr>
          <p:cNvPr id="5" name="Picture 4">
            <a:extLst>
              <a:ext uri="{FF2B5EF4-FFF2-40B4-BE49-F238E27FC236}">
                <a16:creationId xmlns:a16="http://schemas.microsoft.com/office/drawing/2014/main" id="{63C21C67-9D48-C44D-9D2A-DB273C7F32E2}"/>
              </a:ext>
            </a:extLst>
          </p:cNvPr>
          <p:cNvPicPr>
            <a:picLocks noChangeAspect="1"/>
          </p:cNvPicPr>
          <p:nvPr/>
        </p:nvPicPr>
        <p:blipFill rotWithShape="1">
          <a:blip r:embed="rId3"/>
          <a:srcRect r="717"/>
          <a:stretch/>
        </p:blipFill>
        <p:spPr>
          <a:xfrm>
            <a:off x="2143640" y="3284886"/>
            <a:ext cx="7904721" cy="1860249"/>
          </a:xfrm>
          <a:prstGeom prst="rect">
            <a:avLst/>
          </a:prstGeom>
        </p:spPr>
      </p:pic>
    </p:spTree>
    <p:extLst>
      <p:ext uri="{BB962C8B-B14F-4D97-AF65-F5344CB8AC3E}">
        <p14:creationId xmlns:p14="http://schemas.microsoft.com/office/powerpoint/2010/main" val="41788166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Maximus 11">
      <a:dk1>
        <a:sysClr val="windowText" lastClr="000000"/>
      </a:dk1>
      <a:lt1>
        <a:sysClr val="window" lastClr="FFFFFF"/>
      </a:lt1>
      <a:dk2>
        <a:srgbClr val="9CA4A7"/>
      </a:dk2>
      <a:lt2>
        <a:srgbClr val="AF272F"/>
      </a:lt2>
      <a:accent1>
        <a:srgbClr val="5B6770"/>
      </a:accent1>
      <a:accent2>
        <a:srgbClr val="A2AAAD"/>
      </a:accent2>
      <a:accent3>
        <a:srgbClr val="AC956E"/>
      </a:accent3>
      <a:accent4>
        <a:srgbClr val="808DA9"/>
      </a:accent4>
      <a:accent5>
        <a:srgbClr val="424E5B"/>
      </a:accent5>
      <a:accent6>
        <a:srgbClr val="730E00"/>
      </a:accent6>
      <a:hlink>
        <a:srgbClr val="D26900"/>
      </a:hlink>
      <a:folHlink>
        <a:srgbClr val="D8924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4535877E528AF4297BC7A48AFEA007A" ma:contentTypeVersion="44" ma:contentTypeDescription="Create a new document." ma:contentTypeScope="" ma:versionID="93d77894aa46088bae8bf03e30464438">
  <xsd:schema xmlns:xsd="http://www.w3.org/2001/XMLSchema" xmlns:xs="http://www.w3.org/2001/XMLSchema" xmlns:p="http://schemas.microsoft.com/office/2006/metadata/properties" xmlns:ns2="900442d1-2da4-4983-b4de-38099ddaf55a" xmlns:ns3="287ec776-5ac1-4ec9-a505-c7093c40c35f" targetNamespace="http://schemas.microsoft.com/office/2006/metadata/properties" ma:root="true" ma:fieldsID="a412f1f326fdaf9bc33304364767746b" ns2:_="" ns3:_="">
    <xsd:import namespace="900442d1-2da4-4983-b4de-38099ddaf55a"/>
    <xsd:import namespace="287ec776-5ac1-4ec9-a505-c7093c40c3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Approved" minOccurs="0"/>
                <xsd:element ref="ns2:ApprovalDate" minOccurs="0"/>
                <xsd:element ref="ns2:Submitted" minOccurs="0"/>
                <xsd:element ref="ns2:SubmissionDate" minOccurs="0"/>
                <xsd:element ref="ns2:DueDate" minOccurs="0"/>
                <xsd:element ref="ns2:DeliverableNumber" minOccurs="0"/>
                <xsd:element ref="ns2:_Flow_SignoffStatus" minOccurs="0"/>
                <xsd:element ref="ns2:MediaServiceDateTaken" minOccurs="0"/>
                <xsd:element ref="ns2:MediaLengthInSeconds" minOccurs="0"/>
                <xsd:element ref="ns3:SharedWithUsers" minOccurs="0"/>
                <xsd:element ref="ns3:SharedWithDetails"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Leaders" minOccurs="0"/>
                <xsd:element ref="ns2:Members" minOccurs="0"/>
                <xsd:element ref="ns2:Member_Groups" minOccurs="0"/>
                <xsd:element ref="ns2:Distribution_Groups" minOccurs="0"/>
                <xsd:element ref="ns2:LMS_Mappings" minOccurs="0"/>
                <xsd:element ref="ns2:Invited_Leaders" minOccurs="0"/>
                <xsd:element ref="ns2:Invited_Members" minOccurs="0"/>
                <xsd:element ref="ns2:Self_Registration_Enabled" minOccurs="0"/>
                <xsd:element ref="ns2:Has_Leaders_Only_SectionGroup" minOccurs="0"/>
                <xsd:element ref="ns2:Is_Collaboration_Space_Locked" minOccurs="0"/>
                <xsd:element ref="ns2:IsNotebookLocked" minOccurs="0"/>
                <xsd:element ref="ns2:Teams_Channel_Section_Location" minOccurs="0"/>
                <xsd:element ref="ns2:Comme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0442d1-2da4-4983-b4de-38099ddaf5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Approved" ma:index="16" nillable="true" ma:displayName="Approved" ma:default="0" ma:description="Y/N" ma:format="Dropdown" ma:internalName="Approved">
      <xsd:simpleType>
        <xsd:restriction base="dms:Boolean"/>
      </xsd:simpleType>
    </xsd:element>
    <xsd:element name="ApprovalDate" ma:index="17" nillable="true" ma:displayName="Approval Date" ma:default="[today]" ma:format="DateOnly" ma:internalName="ApprovalDate">
      <xsd:simpleType>
        <xsd:restriction base="dms:DateTime"/>
      </xsd:simpleType>
    </xsd:element>
    <xsd:element name="Submitted" ma:index="18" nillable="true" ma:displayName="Submitted" ma:default="0" ma:format="Dropdown" ma:internalName="Submitted">
      <xsd:simpleType>
        <xsd:restriction base="dms:Boolean"/>
      </xsd:simpleType>
    </xsd:element>
    <xsd:element name="SubmissionDate" ma:index="19" nillable="true" ma:displayName="Submission Date" ma:format="DateOnly" ma:internalName="SubmissionDate">
      <xsd:simpleType>
        <xsd:restriction base="dms:DateTime"/>
      </xsd:simpleType>
    </xsd:element>
    <xsd:element name="DueDate" ma:index="20" nillable="true" ma:displayName="Due Date" ma:format="DateOnly" ma:internalName="DueDate">
      <xsd:simpleType>
        <xsd:restriction base="dms:DateTime"/>
      </xsd:simpleType>
    </xsd:element>
    <xsd:element name="DeliverableNumber" ma:index="21" nillable="true" ma:displayName="Deliverable Number" ma:format="Dropdown" ma:internalName="DeliverableNumber">
      <xsd:simpleType>
        <xsd:restriction base="dms:Text">
          <xsd:maxLength value="255"/>
        </xsd:restriction>
      </xsd:simpleType>
    </xsd:element>
    <xsd:element name="_Flow_SignoffStatus" ma:index="22" nillable="true" ma:displayName="Sign-off status" ma:internalName="Sign_x002d_off_x0020_status">
      <xsd:simpleType>
        <xsd:restriction base="dms:Text"/>
      </xsd:simpleType>
    </xsd:element>
    <xsd:element name="MediaServiceDateTaken" ma:index="23" nillable="true" ma:displayName="MediaServiceDateTaken" ma:hidden="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NotebookType" ma:index="27" nillable="true" ma:displayName="Notebook Type" ma:internalName="NotebookType">
      <xsd:simpleType>
        <xsd:restriction base="dms:Text"/>
      </xsd:simpleType>
    </xsd:element>
    <xsd:element name="FolderType" ma:index="28" nillable="true" ma:displayName="Folder Type" ma:internalName="FolderType">
      <xsd:simpleType>
        <xsd:restriction base="dms:Text"/>
      </xsd:simpleType>
    </xsd:element>
    <xsd:element name="CultureName" ma:index="29" nillable="true" ma:displayName="Culture Name" ma:internalName="CultureName">
      <xsd:simpleType>
        <xsd:restriction base="dms:Text"/>
      </xsd:simpleType>
    </xsd:element>
    <xsd:element name="AppVersion" ma:index="30" nillable="true" ma:displayName="App Version" ma:internalName="AppVersion">
      <xsd:simpleType>
        <xsd:restriction base="dms:Text"/>
      </xsd:simpleType>
    </xsd:element>
    <xsd:element name="TeamsChannelId" ma:index="31" nillable="true" ma:displayName="Teams Channel Id" ma:internalName="TeamsChannelId">
      <xsd:simpleType>
        <xsd:restriction base="dms:Text"/>
      </xsd:simpleType>
    </xsd:element>
    <xsd:element name="Owner" ma:index="32"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33" nillable="true" ma:displayName="Math Settings" ma:internalName="Math_Settings">
      <xsd:simpleType>
        <xsd:restriction base="dms:Text"/>
      </xsd:simpleType>
    </xsd:element>
    <xsd:element name="DefaultSectionNames" ma:index="34" nillable="true" ma:displayName="Default Section Names" ma:internalName="DefaultSectionNames">
      <xsd:simpleType>
        <xsd:restriction base="dms:Note">
          <xsd:maxLength value="255"/>
        </xsd:restriction>
      </xsd:simpleType>
    </xsd:element>
    <xsd:element name="Templates" ma:index="35" nillable="true" ma:displayName="Templates" ma:internalName="Templates">
      <xsd:simpleType>
        <xsd:restriction base="dms:Note">
          <xsd:maxLength value="255"/>
        </xsd:restriction>
      </xsd:simpleType>
    </xsd:element>
    <xsd:element name="Leaders" ma:index="36"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7"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8"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39" nillable="true" ma:displayName="Distribution Groups" ma:internalName="Distribution_Groups">
      <xsd:simpleType>
        <xsd:restriction base="dms:Note">
          <xsd:maxLength value="255"/>
        </xsd:restriction>
      </xsd:simpleType>
    </xsd:element>
    <xsd:element name="LMS_Mappings" ma:index="40" nillable="true" ma:displayName="LMS Mappings" ma:internalName="LMS_Mappings">
      <xsd:simpleType>
        <xsd:restriction base="dms:Note">
          <xsd:maxLength value="255"/>
        </xsd:restriction>
      </xsd:simpleType>
    </xsd:element>
    <xsd:element name="Invited_Leaders" ma:index="41" nillable="true" ma:displayName="Invited Leaders" ma:internalName="Invited_Leaders">
      <xsd:simpleType>
        <xsd:restriction base="dms:Note">
          <xsd:maxLength value="255"/>
        </xsd:restriction>
      </xsd:simpleType>
    </xsd:element>
    <xsd:element name="Invited_Members" ma:index="42" nillable="true" ma:displayName="Invited Members" ma:internalName="Invited_Members">
      <xsd:simpleType>
        <xsd:restriction base="dms:Note">
          <xsd:maxLength value="255"/>
        </xsd:restriction>
      </xsd:simpleType>
    </xsd:element>
    <xsd:element name="Self_Registration_Enabled" ma:index="43" nillable="true" ma:displayName="Self Registration Enabled" ma:internalName="Self_Registration_Enabled">
      <xsd:simpleType>
        <xsd:restriction base="dms:Boolean"/>
      </xsd:simpleType>
    </xsd:element>
    <xsd:element name="Has_Leaders_Only_SectionGroup" ma:index="44" nillable="true" ma:displayName="Has Leaders Only SectionGroup" ma:internalName="Has_Leaders_Only_SectionGroup">
      <xsd:simpleType>
        <xsd:restriction base="dms:Boolean"/>
      </xsd:simpleType>
    </xsd:element>
    <xsd:element name="Is_Collaboration_Space_Locked" ma:index="45" nillable="true" ma:displayName="Is Collaboration Space Locked" ma:internalName="Is_Collaboration_Space_Locked">
      <xsd:simpleType>
        <xsd:restriction base="dms:Boolean"/>
      </xsd:simpleType>
    </xsd:element>
    <xsd:element name="IsNotebookLocked" ma:index="46" nillable="true" ma:displayName="Is Notebook Locked" ma:internalName="IsNotebookLocked">
      <xsd:simpleType>
        <xsd:restriction base="dms:Boolean"/>
      </xsd:simpleType>
    </xsd:element>
    <xsd:element name="Teams_Channel_Section_Location" ma:index="47" nillable="true" ma:displayName="Teams Channel Section Location" ma:internalName="Teams_Channel_Section_Location">
      <xsd:simpleType>
        <xsd:restriction base="dms:Text"/>
      </xsd:simpleType>
    </xsd:element>
    <xsd:element name="Comments" ma:index="48" nillable="true" ma:displayName="Comments" ma:format="Dropdown" ma:internalName="Comments">
      <xsd:simpleType>
        <xsd:restriction base="dms:Note">
          <xsd:maxLength value="255"/>
        </xsd:restriction>
      </xsd:simpleType>
    </xsd:element>
    <xsd:element name="lcf76f155ced4ddcb4097134ff3c332f" ma:index="50" nillable="true" ma:taxonomy="true" ma:internalName="lcf76f155ced4ddcb4097134ff3c332f" ma:taxonomyFieldName="MediaServiceImageTags" ma:displayName="Image Tags" ma:readOnly="false" ma:fieldId="{5cf76f15-5ced-4ddc-b409-7134ff3c332f}" ma:taxonomyMulti="true" ma:sspId="443b83bf-5a34-45d0-bf74-ccf924154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87ec776-5ac1-4ec9-a505-c7093c40c35f" elementFormDefault="qualified">
    <xsd:import namespace="http://schemas.microsoft.com/office/2006/documentManagement/types"/>
    <xsd:import namespace="http://schemas.microsoft.com/office/infopath/2007/PartnerControls"/>
    <xsd:element name="SharedWithUsers" ma:index="2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6" nillable="true" ma:displayName="Shared With Details" ma:internalName="SharedWithDetails" ma:readOnly="true">
      <xsd:simpleType>
        <xsd:restriction base="dms:Note">
          <xsd:maxLength value="255"/>
        </xsd:restriction>
      </xsd:simpleType>
    </xsd:element>
    <xsd:element name="TaxCatchAll" ma:index="51" nillable="true" ma:displayName="Taxonomy Catch All Column" ma:hidden="true" ma:list="{cb45d9a4-d586-43bd-a458-1404f2a161b8}" ma:internalName="TaxCatchAll" ma:showField="CatchAllData" ma:web="287ec776-5ac1-4ec9-a505-c7093c40c3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8294A5-2EA7-4021-BB79-62D0ECD61F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0442d1-2da4-4983-b4de-38099ddaf55a"/>
    <ds:schemaRef ds:uri="287ec776-5ac1-4ec9-a505-c7093c40c3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D6DA58-C252-4F76-AF0E-D27AF64446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15762</TotalTime>
  <Words>1971</Words>
  <Application>Microsoft Macintosh PowerPoint</Application>
  <PresentationFormat>Widescreen</PresentationFormat>
  <Paragraphs>177</Paragraphs>
  <Slides>37</Slides>
  <Notes>21</Notes>
  <HiddenSlides>0</HiddenSlides>
  <MMClips>2</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37</vt:i4>
      </vt:variant>
    </vt:vector>
  </HeadingPairs>
  <TitlesOfParts>
    <vt:vector size="43" baseType="lpstr">
      <vt:lpstr>Arial</vt:lpstr>
      <vt:lpstr>Calibri</vt:lpstr>
      <vt:lpstr>Calibri Light</vt:lpstr>
      <vt:lpstr>Times New Roman</vt:lpstr>
      <vt:lpstr>Office Theme</vt:lpstr>
      <vt:lpstr>2_Custom Design</vt:lpstr>
      <vt:lpstr>   Session 2: Teaching Students to Spell and Fluently Read Multisyllabic Words  Based on the Practice Guide: Providing Reading Interventions for Students in Grades 4-9</vt:lpstr>
      <vt:lpstr>PowerPoint Presentation</vt:lpstr>
      <vt:lpstr>Acknowledgement and Disclaimer</vt:lpstr>
      <vt:lpstr>Recommendations and Corresponding Levels of Evidence (p. 3)</vt:lpstr>
      <vt:lpstr>Agenda: Session 2</vt:lpstr>
      <vt:lpstr>Materials</vt:lpstr>
      <vt:lpstr>  Why is it Important to Teach Syllabication? (pp. 6-7)    </vt:lpstr>
      <vt:lpstr>Routine 1 (p. 7) </vt:lpstr>
      <vt:lpstr>Routine 1: Example Target Word: Unreasonable (p. 7) </vt:lpstr>
      <vt:lpstr>Routine 1: Example Target Word: Unreasonable (p. 7) </vt:lpstr>
      <vt:lpstr>Routine 1: Example Target Word: Unreasonable (p. 7)</vt:lpstr>
      <vt:lpstr>The Schwa Sound</vt:lpstr>
      <vt:lpstr>Routine 2 (p. 9) </vt:lpstr>
      <vt:lpstr>Routine 2: Example Target Word: Unreasonable (p. 9) </vt:lpstr>
      <vt:lpstr>Routine 2: Example Target Word: Unreasonable (p. 9) </vt:lpstr>
      <vt:lpstr>Routine 2: Example Target Word: Unreasonable (p. 9) </vt:lpstr>
      <vt:lpstr> Goals for Recommendation 1: Build students’ decoding skills so they can read complex multisyllabic words </vt:lpstr>
      <vt:lpstr>How to Carry Out the Recommendation (p. 9)</vt:lpstr>
      <vt:lpstr>Activity: Spelling</vt:lpstr>
      <vt:lpstr>Spelling Multisyllabic Words: Instructional Sequence  (pp. 9-10) </vt:lpstr>
      <vt:lpstr>Spelling Multisyllabic Words: Example (pp. 9-10) </vt:lpstr>
      <vt:lpstr>Spelling Multisyllabic Words: Instructional Sequence</vt:lpstr>
      <vt:lpstr>Video</vt:lpstr>
      <vt:lpstr>How to Carry Out the Recommendation (p. 10)</vt:lpstr>
      <vt:lpstr>Activity-Practice Reading Multisyllabic Words</vt:lpstr>
      <vt:lpstr>Practice Activities (p. 10)</vt:lpstr>
      <vt:lpstr>Example 1.3. Practice activities that can build students’ automaticity with multisyllabic word reading (p. 14)</vt:lpstr>
      <vt:lpstr>Example 1.3. Practice activities that can build students’ automaticity with multisyllabic word reading (p. 14)</vt:lpstr>
      <vt:lpstr>Example 1.3. Practice activities that can build students’ automaticity with multisyllabic word reading (p. 14) </vt:lpstr>
      <vt:lpstr>Teaching the Routine for Decoding Multisyllabic Words </vt:lpstr>
      <vt:lpstr>Teaching the Routine for Decoding Multisyllabic Words  Modeling the Routine </vt:lpstr>
      <vt:lpstr>Teaching the Routine for Decoding Multisyllabic Words  Guided Practice  </vt:lpstr>
      <vt:lpstr>Video</vt:lpstr>
      <vt:lpstr>Teaching the Routine for Decoding Multisyllabic Words  Independent Practice  </vt:lpstr>
      <vt:lpstr>Lesson Templates for Routines 1 and 2</vt:lpstr>
      <vt:lpstr>Working with Your Mentor Coach</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 Dimino</dc:creator>
  <cp:lastModifiedBy>Paul Yap</cp:lastModifiedBy>
  <cp:revision>83</cp:revision>
  <dcterms:created xsi:type="dcterms:W3CDTF">2022-09-23T17:54:42Z</dcterms:created>
  <dcterms:modified xsi:type="dcterms:W3CDTF">2025-12-03T20:59:58Z</dcterms:modified>
</cp:coreProperties>
</file>