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3"/>
  </p:notesMasterIdLst>
  <p:sldIdLst>
    <p:sldId id="256" r:id="rId2"/>
    <p:sldId id="303" r:id="rId3"/>
    <p:sldId id="304" r:id="rId4"/>
    <p:sldId id="316" r:id="rId5"/>
    <p:sldId id="315" r:id="rId6"/>
    <p:sldId id="319" r:id="rId7"/>
    <p:sldId id="317" r:id="rId8"/>
    <p:sldId id="320" r:id="rId9"/>
    <p:sldId id="318" r:id="rId10"/>
    <p:sldId id="257" r:id="rId11"/>
    <p:sldId id="258" r:id="rId12"/>
    <p:sldId id="308" r:id="rId13"/>
    <p:sldId id="309" r:id="rId14"/>
    <p:sldId id="282" r:id="rId15"/>
    <p:sldId id="261" r:id="rId16"/>
    <p:sldId id="262" r:id="rId17"/>
    <p:sldId id="279" r:id="rId18"/>
    <p:sldId id="285" r:id="rId19"/>
    <p:sldId id="287" r:id="rId20"/>
    <p:sldId id="293" r:id="rId21"/>
    <p:sldId id="312" r:id="rId22"/>
    <p:sldId id="313" r:id="rId23"/>
    <p:sldId id="264" r:id="rId24"/>
    <p:sldId id="265" r:id="rId25"/>
    <p:sldId id="266" r:id="rId26"/>
    <p:sldId id="284" r:id="rId27"/>
    <p:sldId id="267" r:id="rId28"/>
    <p:sldId id="268" r:id="rId29"/>
    <p:sldId id="269" r:id="rId30"/>
    <p:sldId id="270" r:id="rId31"/>
    <p:sldId id="271" r:id="rId32"/>
    <p:sldId id="307" r:id="rId33"/>
    <p:sldId id="275" r:id="rId34"/>
    <p:sldId id="280" r:id="rId35"/>
    <p:sldId id="277" r:id="rId36"/>
    <p:sldId id="278" r:id="rId37"/>
    <p:sldId id="311" r:id="rId38"/>
    <p:sldId id="296" r:id="rId39"/>
    <p:sldId id="297" r:id="rId40"/>
    <p:sldId id="298" r:id="rId41"/>
    <p:sldId id="299" r:id="rId4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2" d="100"/>
          <a:sy n="92" d="100"/>
        </p:scale>
        <p:origin x="-112" y="-272"/>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78" d="100"/>
          <a:sy n="78" d="100"/>
        </p:scale>
        <p:origin x="4008" y="90"/>
      </p:cViewPr>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DC41DF9-2869-41A7-A732-1319B3D05813}" type="datetimeFigureOut">
              <a:rPr lang="en-US" smtClean="0"/>
              <a:t>3/17/17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09D6492-497B-4A48-9E30-A9E2700F6D51}" type="slidenum">
              <a:rPr lang="en-US" smtClean="0"/>
              <a:t>‹#›</a:t>
            </a:fld>
            <a:endParaRPr lang="en-US"/>
          </a:p>
        </p:txBody>
      </p:sp>
    </p:spTree>
    <p:extLst>
      <p:ext uri="{BB962C8B-B14F-4D97-AF65-F5344CB8AC3E}">
        <p14:creationId xmlns:p14="http://schemas.microsoft.com/office/powerpoint/2010/main" val="2973352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 Id="rId3" Type="http://schemas.openxmlformats.org/officeDocument/2006/relationships/hyperlink" Target="https://youtu.be/eVhSXN6DYC4" TargetMode="Externa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 Id="rId3" Type="http://schemas.openxmlformats.org/officeDocument/2006/relationships/hyperlink" Target="https://youtu.be/6-rbJK0HUtA" TargetMode="Externa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www2.ed.gov/documents/essa-act-of-1965.pdf" TargetMode="Externa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www2.ed.gov/documents/essa-act-of-1965.pdf"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Purpose:  </a:t>
            </a:r>
            <a:r>
              <a:rPr lang="en-US" dirty="0" smtClean="0"/>
              <a:t>This professional learning module is designed to help participants become aware of the purpose of the Guide for Identifying Evidence-Based Interventions for School Improvement, become acquainted with the guide itself,  and familiarize themselves with their role as a facilitator. While it is possible that the module could be utilized to train facilitators of a state-level team, it is more likely that prospective facilitators of local or school-based self-study teams would benefit most from this module.</a:t>
            </a:r>
          </a:p>
          <a:p>
            <a:endParaRPr lang="en-US" dirty="0"/>
          </a:p>
          <a:p>
            <a:r>
              <a:rPr lang="en-US" b="1" dirty="0" smtClean="0"/>
              <a:t>Delivery:  </a:t>
            </a:r>
            <a:r>
              <a:rPr lang="en-US" dirty="0" smtClean="0"/>
              <a:t>The intention is that the module be delivered face-to-face.</a:t>
            </a:r>
          </a:p>
          <a:p>
            <a:endParaRPr lang="en-US" dirty="0"/>
          </a:p>
          <a:p>
            <a:r>
              <a:rPr lang="en-US" b="1" dirty="0" smtClean="0"/>
              <a:t>Deliverer</a:t>
            </a:r>
            <a:r>
              <a:rPr lang="en-US" dirty="0" smtClean="0"/>
              <a:t> </a:t>
            </a:r>
            <a:r>
              <a:rPr lang="en-US" b="1" dirty="0" smtClean="0"/>
              <a:t>of the module:  </a:t>
            </a:r>
            <a:r>
              <a:rPr lang="en-US" dirty="0" smtClean="0"/>
              <a:t>Leader in a state or local education agency</a:t>
            </a:r>
          </a:p>
          <a:p>
            <a:endParaRPr lang="en-US" dirty="0" smtClean="0"/>
          </a:p>
          <a:p>
            <a:r>
              <a:rPr lang="en-US" b="1" dirty="0" smtClean="0"/>
              <a:t>Audience</a:t>
            </a:r>
            <a:r>
              <a:rPr lang="en-US" dirty="0" smtClean="0"/>
              <a:t>:  Prospective facilitators of self-study teams at the state or local level using the SEA or LEA Guide for Identifying Evidence-Based Interventions for School Improvement.</a:t>
            </a:r>
          </a:p>
          <a:p>
            <a:endParaRPr lang="en-US" dirty="0"/>
          </a:p>
          <a:p>
            <a:r>
              <a:rPr lang="en-US" b="1" dirty="0" smtClean="0"/>
              <a:t>Approximate time for module:  </a:t>
            </a:r>
            <a:r>
              <a:rPr lang="en-US" dirty="0" smtClean="0"/>
              <a:t>3.5 hours.</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1</a:t>
            </a:fld>
            <a:endParaRPr lang="en-US"/>
          </a:p>
        </p:txBody>
      </p:sp>
    </p:spTree>
    <p:extLst>
      <p:ext uri="{BB962C8B-B14F-4D97-AF65-F5344CB8AC3E}">
        <p14:creationId xmlns:p14="http://schemas.microsoft.com/office/powerpoint/2010/main" val="2039159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 min. – Discuss with the participants that It is important to recognize that ESSA provides opportunities for states, LEAs, and schools to use their best judgment when it comes to selecting interventions for school improvement. Remind participants that ESSA offers increased flexibility as long as evidence-based interventions are selected that meet the needs of the schools. This may help to increase student achievement.</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10</a:t>
            </a:fld>
            <a:endParaRPr lang="en-US"/>
          </a:p>
        </p:txBody>
      </p:sp>
    </p:spTree>
    <p:extLst>
      <p:ext uri="{BB962C8B-B14F-4D97-AF65-F5344CB8AC3E}">
        <p14:creationId xmlns:p14="http://schemas.microsoft.com/office/powerpoint/2010/main" val="3652120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 min. – Discuss with participants that </a:t>
            </a:r>
            <a:r>
              <a:rPr lang="en-US" dirty="0"/>
              <a:t>c</a:t>
            </a:r>
            <a:r>
              <a:rPr lang="en-US" dirty="0" smtClean="0"/>
              <a:t>hoice and flexibility have been granted to states, LEAs and schools; however, the responsibility of ensuring that improvement occurs has also been shifted to these entities. Remind them that teams must thoughtfully consider the interventions to be utilized, and it is important that a discussion occurs amongst a wide variety of stakeholders to ensure that the appropriate interventions are selected.  Reference the questions on the slide as representative of issues that should be discussed.</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11</a:t>
            </a:fld>
            <a:endParaRPr lang="en-US"/>
          </a:p>
        </p:txBody>
      </p:sp>
    </p:spTree>
    <p:extLst>
      <p:ext uri="{BB962C8B-B14F-4D97-AF65-F5344CB8AC3E}">
        <p14:creationId xmlns:p14="http://schemas.microsoft.com/office/powerpoint/2010/main" val="3648591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min. –  Explain to the participants that the ESSA guidance recommends that a continuous school improvement model be implemented.  This model involves first assessing the needs of the school – which is required by ESSA.  The guide helps in the selection of evidence-based interventions; however, the needs of the school must be considered.  In addition, the guide helps the team think about initial planning for implementation.</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12</a:t>
            </a:fld>
            <a:endParaRPr lang="en-US"/>
          </a:p>
        </p:txBody>
      </p:sp>
    </p:spTree>
    <p:extLst>
      <p:ext uri="{BB962C8B-B14F-4D97-AF65-F5344CB8AC3E}">
        <p14:creationId xmlns:p14="http://schemas.microsoft.com/office/powerpoint/2010/main" val="41762026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 min – Note that the interventions need to be appropriate and doable, although the team will want to consider providing resources to assist with implementation is possible.</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13</a:t>
            </a:fld>
            <a:endParaRPr lang="en-US"/>
          </a:p>
        </p:txBody>
      </p:sp>
    </p:spTree>
    <p:extLst>
      <p:ext uri="{BB962C8B-B14F-4D97-AF65-F5344CB8AC3E}">
        <p14:creationId xmlns:p14="http://schemas.microsoft.com/office/powerpoint/2010/main" val="3569163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14</a:t>
            </a:fld>
            <a:endParaRPr lang="en-US"/>
          </a:p>
        </p:txBody>
      </p:sp>
    </p:spTree>
    <p:extLst>
      <p:ext uri="{BB962C8B-B14F-4D97-AF65-F5344CB8AC3E}">
        <p14:creationId xmlns:p14="http://schemas.microsoft.com/office/powerpoint/2010/main" val="2902349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 min. – Explain the self-study process as described on the slide. This process simply provides the structure for a facilitator to lead a team of stakeholders as they thoughtfully consider options and engage in decision-making.</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15</a:t>
            </a:fld>
            <a:endParaRPr lang="en-US"/>
          </a:p>
        </p:txBody>
      </p:sp>
    </p:spTree>
    <p:extLst>
      <p:ext uri="{BB962C8B-B14F-4D97-AF65-F5344CB8AC3E}">
        <p14:creationId xmlns:p14="http://schemas.microsoft.com/office/powerpoint/2010/main" val="3371159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 min. (approximately) – Review the slide with the participants and ask table groups to discuss the questions.  One person should jot down notes for each question so the table group is prepared to share if called upon.  Ask different table groups to share the highlights of their conversation regarding each of the questions.</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16</a:t>
            </a:fld>
            <a:endParaRPr lang="en-US"/>
          </a:p>
        </p:txBody>
      </p:sp>
    </p:spTree>
    <p:extLst>
      <p:ext uri="{BB962C8B-B14F-4D97-AF65-F5344CB8AC3E}">
        <p14:creationId xmlns:p14="http://schemas.microsoft.com/office/powerpoint/2010/main" val="619885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5-7 min (approximately) – Review the responsibilities of the participants in their roles as facilitators.  Ask the table groups to discuss the characteristics of a good facilitator and list them on chart paper.  Post the charts around the room so they can be referenced later.</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17</a:t>
            </a:fld>
            <a:endParaRPr lang="en-US"/>
          </a:p>
        </p:txBody>
      </p:sp>
    </p:spTree>
    <p:extLst>
      <p:ext uri="{BB962C8B-B14F-4D97-AF65-F5344CB8AC3E}">
        <p14:creationId xmlns:p14="http://schemas.microsoft.com/office/powerpoint/2010/main" val="38569137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min – Call attention to the fact that this is in the guide as a resource for facilitators.</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18</a:t>
            </a:fld>
            <a:endParaRPr lang="en-US"/>
          </a:p>
        </p:txBody>
      </p:sp>
    </p:spTree>
    <p:extLst>
      <p:ext uri="{BB962C8B-B14F-4D97-AF65-F5344CB8AC3E}">
        <p14:creationId xmlns:p14="http://schemas.microsoft.com/office/powerpoint/2010/main" val="549908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9D6492-497B-4A48-9E30-A9E2700F6D51}" type="slidenum">
              <a:rPr lang="en-US" smtClean="0"/>
              <a:t>19</a:t>
            </a:fld>
            <a:endParaRPr lang="en-US"/>
          </a:p>
        </p:txBody>
      </p:sp>
    </p:spTree>
    <p:extLst>
      <p:ext uri="{BB962C8B-B14F-4D97-AF65-F5344CB8AC3E}">
        <p14:creationId xmlns:p14="http://schemas.microsoft.com/office/powerpoint/2010/main" val="1152288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min. – Welcome participants and provide them with information regarding the session such as timing of breaks, encouragement to place phones on “silent,” location of the restrooms, etc.  Post chart paper as a “parking lot” for questions so participants may write questions on sticky notes and post them throughout the session. You may choose to answer questions along the way, or save them to the end. Review the goal and the components of the session.</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2</a:t>
            </a:fld>
            <a:endParaRPr lang="en-US"/>
          </a:p>
        </p:txBody>
      </p:sp>
    </p:spTree>
    <p:extLst>
      <p:ext uri="{BB962C8B-B14F-4D97-AF65-F5344CB8AC3E}">
        <p14:creationId xmlns:p14="http://schemas.microsoft.com/office/powerpoint/2010/main" val="2772545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 min –  Review this graphic with the participants. It is included in the guide (pg. 4) and provides an overview of the self-study process utilizing the guide. </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20</a:t>
            </a:fld>
            <a:endParaRPr lang="en-US"/>
          </a:p>
        </p:txBody>
      </p:sp>
    </p:spTree>
    <p:extLst>
      <p:ext uri="{BB962C8B-B14F-4D97-AF65-F5344CB8AC3E}">
        <p14:creationId xmlns:p14="http://schemas.microsoft.com/office/powerpoint/2010/main" val="32753895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½ min. – If the participants will facilitate a state level team,  explain that this video overviews the self-study process using the guide,  and then show the video.  Reflect that the remaining time in the session will be spent helping them to learn to guide the process by becoming familiar with the guide and their role as a facilitator. The link to the video is: </a:t>
            </a:r>
            <a:r>
              <a:rPr lang="en-US" dirty="0">
                <a:hlinkClick r:id="rId3"/>
              </a:rPr>
              <a:t>https://</a:t>
            </a:r>
            <a:r>
              <a:rPr lang="en-US" dirty="0" smtClean="0">
                <a:hlinkClick r:id="rId3"/>
              </a:rPr>
              <a:t>youtu.be/eVhSXN6DYC4</a:t>
            </a:r>
            <a:r>
              <a:rPr lang="en-US" dirty="0" smtClean="0"/>
              <a:t>.  </a:t>
            </a:r>
            <a:endParaRPr lang="en-US" dirty="0"/>
          </a:p>
          <a:p>
            <a:endParaRPr lang="en-US" dirty="0"/>
          </a:p>
          <a:p>
            <a:r>
              <a:rPr lang="en-US" dirty="0" smtClean="0"/>
              <a:t>*Skip this slide if the participants will be working with district or school level teams.</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21</a:t>
            </a:fld>
            <a:endParaRPr lang="en-US"/>
          </a:p>
        </p:txBody>
      </p:sp>
    </p:spTree>
    <p:extLst>
      <p:ext uri="{BB962C8B-B14F-4D97-AF65-F5344CB8AC3E}">
        <p14:creationId xmlns:p14="http://schemas.microsoft.com/office/powerpoint/2010/main" val="28000910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½ min. – If the participants will facilitate a </a:t>
            </a:r>
            <a:r>
              <a:rPr lang="en-US" dirty="0" smtClean="0"/>
              <a:t>district or school </a:t>
            </a:r>
            <a:r>
              <a:rPr lang="en-US" dirty="0"/>
              <a:t>level team,  explain that this video overviews the self-study process using the </a:t>
            </a:r>
            <a:r>
              <a:rPr lang="en-US" dirty="0" smtClean="0"/>
              <a:t>guide, and then show </a:t>
            </a:r>
            <a:r>
              <a:rPr lang="en-US" dirty="0"/>
              <a:t>the video.  Reflect that the remaining time in the session will be spent helping them to learn to guide the process by becoming familiar with the guide and their role as a facilitator. The link to the video is: </a:t>
            </a:r>
            <a:r>
              <a:rPr lang="en-US" dirty="0">
                <a:hlinkClick r:id="rId3"/>
              </a:rPr>
              <a:t>https://</a:t>
            </a:r>
            <a:r>
              <a:rPr lang="en-US" dirty="0" smtClean="0">
                <a:hlinkClick r:id="rId3"/>
              </a:rPr>
              <a:t>youtu.be/6-rbJK0HUtA</a:t>
            </a:r>
            <a:r>
              <a:rPr lang="en-US" dirty="0" smtClean="0"/>
              <a:t>.</a:t>
            </a:r>
          </a:p>
          <a:p>
            <a:endParaRPr lang="en-US" dirty="0"/>
          </a:p>
          <a:p>
            <a:r>
              <a:rPr lang="en-US" dirty="0" smtClean="0"/>
              <a:t>*Skip this slide if participants will be working with state-level teams.</a:t>
            </a:r>
            <a:endParaRPr lang="en-US" dirty="0"/>
          </a:p>
          <a:p>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22</a:t>
            </a:fld>
            <a:endParaRPr lang="en-US"/>
          </a:p>
        </p:txBody>
      </p:sp>
    </p:spTree>
    <p:extLst>
      <p:ext uri="{BB962C8B-B14F-4D97-AF65-F5344CB8AC3E}">
        <p14:creationId xmlns:p14="http://schemas.microsoft.com/office/powerpoint/2010/main" val="22578334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 min. – Note that there is individual work for both the facilitator and the team members. The participants need to be prepared to answer questions if they are asked by team members; therefore, the participants need to be comfortable with the self-study process as well as the contents of the guide.</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23</a:t>
            </a:fld>
            <a:endParaRPr lang="en-US"/>
          </a:p>
        </p:txBody>
      </p:sp>
    </p:spTree>
    <p:extLst>
      <p:ext uri="{BB962C8B-B14F-4D97-AF65-F5344CB8AC3E}">
        <p14:creationId xmlns:p14="http://schemas.microsoft.com/office/powerpoint/2010/main" val="10940444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 min. – Note that the participant’s role as a facilitator role is critical in conducting the discussion, ensuring that everyone has the opportunity to participate, that no single person dominates the conversation or decision-making process, and that the team considers interventions in a thoughtful and comprehensive manner.</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24</a:t>
            </a:fld>
            <a:endParaRPr lang="en-US"/>
          </a:p>
        </p:txBody>
      </p:sp>
    </p:spTree>
    <p:extLst>
      <p:ext uri="{BB962C8B-B14F-4D97-AF65-F5344CB8AC3E}">
        <p14:creationId xmlns:p14="http://schemas.microsoft.com/office/powerpoint/2010/main" val="2755173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 min. -  Emphasize to the participants that their role as facilitator is critical to this discussion and helps to clarify priorities, establish next steps, timelines and responsibilities, and schedules meetings to be sure that goals are being accomplished.</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25</a:t>
            </a:fld>
            <a:endParaRPr lang="en-US"/>
          </a:p>
        </p:txBody>
      </p:sp>
    </p:spTree>
    <p:extLst>
      <p:ext uri="{BB962C8B-B14F-4D97-AF65-F5344CB8AC3E}">
        <p14:creationId xmlns:p14="http://schemas.microsoft.com/office/powerpoint/2010/main" val="32959269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9D6492-497B-4A48-9E30-A9E2700F6D51}" type="slidenum">
              <a:rPr lang="en-US" smtClean="0"/>
              <a:t>26</a:t>
            </a:fld>
            <a:endParaRPr lang="en-US"/>
          </a:p>
        </p:txBody>
      </p:sp>
    </p:spTree>
    <p:extLst>
      <p:ext uri="{BB962C8B-B14F-4D97-AF65-F5344CB8AC3E}">
        <p14:creationId xmlns:p14="http://schemas.microsoft.com/office/powerpoint/2010/main" val="23613694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min – Encourage the participants to thumb through the guide as the sections are mentioned.  Emphasize that they will need to become very familiar with the guide if they are to effectively facilitate. They will need to be able to explain the components of the guide and answer questions from team members. We will spend time with the meat of the guide in this session, but they will need to spend time with the entire guide on their own. </a:t>
            </a:r>
          </a:p>
          <a:p>
            <a:endParaRPr lang="en-US" dirty="0"/>
          </a:p>
          <a:p>
            <a:r>
              <a:rPr lang="en-US" dirty="0" smtClean="0"/>
              <a:t>Point out that the “Preparing for Self-Study” section contains some especially important components including sections that address collecting and evaluating research and explanations of the levels of evidence.  Emphasize that team members will need to read these sections carefully so they can conduct the independent work in preparation for team discussion.  Emphasize to the participants that as </a:t>
            </a:r>
            <a:r>
              <a:rPr lang="en-US" dirty="0"/>
              <a:t>f</a:t>
            </a:r>
            <a:r>
              <a:rPr lang="en-US" dirty="0" smtClean="0"/>
              <a:t>acilitators  they will need to call attention to this section in particular when reviewing the guide initially with the team.</a:t>
            </a:r>
          </a:p>
          <a:p>
            <a:endParaRPr lang="en-US" dirty="0"/>
          </a:p>
          <a:p>
            <a:r>
              <a:rPr lang="en-US" dirty="0" smtClean="0"/>
              <a:t>Note that the tools are all fillable electronically. Participants in their roles as facilitators will need to decide which tools they will utilize and instruct their team members to use.  </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27</a:t>
            </a:fld>
            <a:endParaRPr lang="en-US"/>
          </a:p>
        </p:txBody>
      </p:sp>
    </p:spTree>
    <p:extLst>
      <p:ext uri="{BB962C8B-B14F-4D97-AF65-F5344CB8AC3E}">
        <p14:creationId xmlns:p14="http://schemas.microsoft.com/office/powerpoint/2010/main" val="32183498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2-3 min – These sections are particularly important in getting the work started.  Have the participants tab them with sticky notes.  Explain to participants that in their role as </a:t>
            </a:r>
            <a:r>
              <a:rPr lang="en-US" dirty="0"/>
              <a:t>f</a:t>
            </a:r>
            <a:r>
              <a:rPr lang="en-US" dirty="0" smtClean="0"/>
              <a:t>acilitators they will need to be sure that team members understand the self-study process and the independent work they will need to do to prepare for the discussion phase.</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28</a:t>
            </a:fld>
            <a:endParaRPr lang="en-US"/>
          </a:p>
        </p:txBody>
      </p:sp>
    </p:spTree>
    <p:extLst>
      <p:ext uri="{BB962C8B-B14F-4D97-AF65-F5344CB8AC3E}">
        <p14:creationId xmlns:p14="http://schemas.microsoft.com/office/powerpoint/2010/main" val="31155668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7-10 min – Instruct participants to read these sections and table groups to discuss the questions.  If the groups identify resources and organizations that are able to assist with collection or evaluation of evidence-based strategies, ask that they be written on sticky notes and then collect those and post them on chart paper.  </a:t>
            </a:r>
          </a:p>
          <a:p>
            <a:endParaRPr lang="en-US" dirty="0"/>
          </a:p>
          <a:p>
            <a:r>
              <a:rPr lang="en-US" dirty="0" smtClean="0"/>
              <a:t>*If there is time and internet access, allow participants to visit some of the websites so they can familiarize themselves with the resources that are available.  This will add time to this activity.</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29</a:t>
            </a:fld>
            <a:endParaRPr lang="en-US"/>
          </a:p>
        </p:txBody>
      </p:sp>
    </p:spTree>
    <p:extLst>
      <p:ext uri="{BB962C8B-B14F-4D97-AF65-F5344CB8AC3E}">
        <p14:creationId xmlns:p14="http://schemas.microsoft.com/office/powerpoint/2010/main" val="402166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9D6492-497B-4A48-9E30-A9E2700F6D51}" type="slidenum">
              <a:rPr lang="en-US" smtClean="0"/>
              <a:t>3</a:t>
            </a:fld>
            <a:endParaRPr lang="en-US"/>
          </a:p>
        </p:txBody>
      </p:sp>
    </p:spTree>
    <p:extLst>
      <p:ext uri="{BB962C8B-B14F-4D97-AF65-F5344CB8AC3E}">
        <p14:creationId xmlns:p14="http://schemas.microsoft.com/office/powerpoint/2010/main" val="938850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a:t>
            </a:r>
            <a:r>
              <a:rPr lang="en-US" dirty="0" smtClean="0"/>
              <a:t>-10 min. – Stress to participants that they need to have a good understanding of these concepts so they can answer questions from their team members.</a:t>
            </a:r>
            <a:r>
              <a:rPr lang="en-US" dirty="0"/>
              <a:t> Ask groups to each read the section on ESSA evidence levels and then to discussion the questions on the screen.</a:t>
            </a:r>
          </a:p>
        </p:txBody>
      </p:sp>
      <p:sp>
        <p:nvSpPr>
          <p:cNvPr id="4" name="Slide Number Placeholder 3"/>
          <p:cNvSpPr>
            <a:spLocks noGrp="1"/>
          </p:cNvSpPr>
          <p:nvPr>
            <p:ph type="sldNum" sz="quarter" idx="10"/>
          </p:nvPr>
        </p:nvSpPr>
        <p:spPr/>
        <p:txBody>
          <a:bodyPr/>
          <a:lstStyle/>
          <a:p>
            <a:fld id="{A09D6492-497B-4A48-9E30-A9E2700F6D51}" type="slidenum">
              <a:rPr lang="en-US" smtClean="0"/>
              <a:t>30</a:t>
            </a:fld>
            <a:endParaRPr lang="en-US"/>
          </a:p>
        </p:txBody>
      </p:sp>
    </p:spTree>
    <p:extLst>
      <p:ext uri="{BB962C8B-B14F-4D97-AF65-F5344CB8AC3E}">
        <p14:creationId xmlns:p14="http://schemas.microsoft.com/office/powerpoint/2010/main" val="22435458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15-20 min. (approximately) –  Utilize the jigsaw strategy as described on the slide so that everyone gains an understanding of the material. Participants at each table should read a different section of text and then explain that section to everyone else at the table.  If there are enough participants at a table, allow more than one person to read a section and discuss it with their partner before they explain it to the others at the table.  Explain that it would be particularly helpful if at least two people read the section on strong evidence and explain that section it to the group together.</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31</a:t>
            </a:fld>
            <a:endParaRPr lang="en-US"/>
          </a:p>
        </p:txBody>
      </p:sp>
    </p:spTree>
    <p:extLst>
      <p:ext uri="{BB962C8B-B14F-4D97-AF65-F5344CB8AC3E}">
        <p14:creationId xmlns:p14="http://schemas.microsoft.com/office/powerpoint/2010/main" val="34962479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30 min. (approximately) – Reflect to participants that this activity will give them insight, as facilitators, into collecting evidence and evaluating it considering the needs of the school. It also provides some awareness into the challenges involved.  </a:t>
            </a:r>
          </a:p>
          <a:p>
            <a:endParaRPr lang="en-US" dirty="0"/>
          </a:p>
          <a:p>
            <a:r>
              <a:rPr lang="en-US" dirty="0" smtClean="0"/>
              <a:t>Instruct the participants to review the data (spreadsheet and narrative) from ABC Elementary School carefully. Table groups should determine two or three top priorities based on the data.  They should then choose one to address with an intervention.</a:t>
            </a:r>
          </a:p>
          <a:p>
            <a:endParaRPr lang="en-US" dirty="0"/>
          </a:p>
          <a:p>
            <a:r>
              <a:rPr lang="en-US" dirty="0" smtClean="0"/>
              <a:t>*The completed scoring templates will be used in a subsequent activity; however, if no internet connection is available, you may want to walk through an example in the scoring guide in areas 2-5 (Area 1 will be used for an upcoming activity as well). Encourage participants to note the information that may be considered and the guiding questions.  This activity will take less time if participants are not actually completing the activity but are receiving an overview.</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32</a:t>
            </a:fld>
            <a:endParaRPr lang="en-US"/>
          </a:p>
        </p:txBody>
      </p:sp>
    </p:spTree>
    <p:extLst>
      <p:ext uri="{BB962C8B-B14F-4D97-AF65-F5344CB8AC3E}">
        <p14:creationId xmlns:p14="http://schemas.microsoft.com/office/powerpoint/2010/main" val="26589870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 (approximately) – Explain to participants that in their role as facilitators they may be asking team members to do this work. Reflect to the participants that they may ask their team members to rate all of the interventions in the scoring guide, some of them, or none of them depending on the state and local situation.  </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33</a:t>
            </a:fld>
            <a:endParaRPr lang="en-US"/>
          </a:p>
        </p:txBody>
      </p:sp>
    </p:spTree>
    <p:extLst>
      <p:ext uri="{BB962C8B-B14F-4D97-AF65-F5344CB8AC3E}">
        <p14:creationId xmlns:p14="http://schemas.microsoft.com/office/powerpoint/2010/main" val="4938508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2-4 minutes – Review these documents with the participants and talk about how they are used</a:t>
            </a:r>
            <a:r>
              <a:rPr lang="en-US" dirty="0"/>
              <a:t>. </a:t>
            </a:r>
            <a:r>
              <a:rPr lang="en-US" dirty="0" smtClean="0"/>
              <a:t>Indicate that the </a:t>
            </a:r>
            <a:r>
              <a:rPr lang="en-US" dirty="0"/>
              <a:t>preceding slides provided participants with an idea of the work that would be required of team members. </a:t>
            </a:r>
            <a:r>
              <a:rPr lang="en-US" dirty="0" smtClean="0"/>
              <a:t>Point out that these </a:t>
            </a:r>
            <a:r>
              <a:rPr lang="en-US" dirty="0"/>
              <a:t>documents are those that </a:t>
            </a:r>
            <a:r>
              <a:rPr lang="en-US" dirty="0" smtClean="0"/>
              <a:t>they will use as </a:t>
            </a:r>
            <a:r>
              <a:rPr lang="en-US" dirty="0"/>
              <a:t>facilitators </a:t>
            </a:r>
            <a:r>
              <a:rPr lang="en-US" dirty="0" smtClean="0"/>
              <a:t>to </a:t>
            </a:r>
            <a:r>
              <a:rPr lang="en-US" dirty="0"/>
              <a:t>capture the ideas of team members. </a:t>
            </a:r>
            <a:endParaRPr lang="en-US" dirty="0" smtClean="0"/>
          </a:p>
          <a:p>
            <a:endParaRPr lang="en-US" dirty="0"/>
          </a:p>
          <a:p>
            <a:r>
              <a:rPr lang="en-US" b="1" dirty="0" smtClean="0"/>
              <a:t>Initial Voting Worksheet </a:t>
            </a:r>
            <a:r>
              <a:rPr lang="en-US" dirty="0" smtClean="0"/>
              <a:t>– used to capture the first vote of each team member</a:t>
            </a:r>
          </a:p>
          <a:p>
            <a:r>
              <a:rPr lang="en-US" b="1" dirty="0" smtClean="0"/>
              <a:t>Consensus Rating Form </a:t>
            </a:r>
            <a:r>
              <a:rPr lang="en-US" dirty="0" smtClean="0"/>
              <a:t>– used to record the consensus vote of the team</a:t>
            </a:r>
          </a:p>
          <a:p>
            <a:r>
              <a:rPr lang="en-US" b="1" dirty="0" smtClean="0"/>
              <a:t>Planning Sheet </a:t>
            </a:r>
            <a:r>
              <a:rPr lang="en-US" dirty="0" smtClean="0"/>
              <a:t>– used to record priorities, ideas for resource development, challenges or other thoughts of the team related to planning for implementation. </a:t>
            </a:r>
          </a:p>
          <a:p>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34</a:t>
            </a:fld>
            <a:endParaRPr lang="en-US"/>
          </a:p>
        </p:txBody>
      </p:sp>
    </p:spTree>
    <p:extLst>
      <p:ext uri="{BB962C8B-B14F-4D97-AF65-F5344CB8AC3E}">
        <p14:creationId xmlns:p14="http://schemas.microsoft.com/office/powerpoint/2010/main" val="32842672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 (approximately) – Ask groups to share out a couple of characteristics they charted </a:t>
            </a:r>
            <a:r>
              <a:rPr lang="en-US" dirty="0"/>
              <a:t>earlier </a:t>
            </a:r>
            <a:r>
              <a:rPr lang="en-US" dirty="0" smtClean="0"/>
              <a:t>to their refresh memories. </a:t>
            </a:r>
            <a:r>
              <a:rPr lang="en-US" dirty="0"/>
              <a:t>A</a:t>
            </a:r>
            <a:r>
              <a:rPr lang="en-US" dirty="0" smtClean="0"/>
              <a:t>sk the participants to talk about the questions on the slide and to jot down answers that they can share out in whole group. </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35</a:t>
            </a:fld>
            <a:endParaRPr lang="en-US"/>
          </a:p>
        </p:txBody>
      </p:sp>
    </p:spTree>
    <p:extLst>
      <p:ext uri="{BB962C8B-B14F-4D97-AF65-F5344CB8AC3E}">
        <p14:creationId xmlns:p14="http://schemas.microsoft.com/office/powerpoint/2010/main" val="7853650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30-45 min (approximately) – Ask everyone to locate the scoring template and scoring guides that they completed earlier.  Instruct each person at the table to take turns facilitating the discussion regarding ONE intervention.  Explain that </a:t>
            </a:r>
            <a:r>
              <a:rPr lang="en-US" dirty="0"/>
              <a:t>t</a:t>
            </a:r>
            <a:r>
              <a:rPr lang="en-US" dirty="0" smtClean="0"/>
              <a:t>he participant who is facilitating should take an initial vote using the voting worksheet, lead the discussion, and then record results on the Consensus Rating Form.  He or she will then lead the team as they discuss two questions on the Planning form.  Circulate while the table groups are engaging in this activity to answer any questions and provide support.</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36</a:t>
            </a:fld>
            <a:endParaRPr lang="en-US"/>
          </a:p>
        </p:txBody>
      </p:sp>
    </p:spTree>
    <p:extLst>
      <p:ext uri="{BB962C8B-B14F-4D97-AF65-F5344CB8AC3E}">
        <p14:creationId xmlns:p14="http://schemas.microsoft.com/office/powerpoint/2010/main" val="385619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9D6492-497B-4A48-9E30-A9E2700F6D51}" type="slidenum">
              <a:rPr lang="en-US" smtClean="0"/>
              <a:t>37</a:t>
            </a:fld>
            <a:endParaRPr lang="en-US"/>
          </a:p>
        </p:txBody>
      </p:sp>
    </p:spTree>
    <p:extLst>
      <p:ext uri="{BB962C8B-B14F-4D97-AF65-F5344CB8AC3E}">
        <p14:creationId xmlns:p14="http://schemas.microsoft.com/office/powerpoint/2010/main" val="26828895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5-7 min – After teams are finished with the preceding activity ask them to debrief, discussing the questions on the screen.</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38</a:t>
            </a:fld>
            <a:endParaRPr lang="en-US"/>
          </a:p>
        </p:txBody>
      </p:sp>
    </p:spTree>
    <p:extLst>
      <p:ext uri="{BB962C8B-B14F-4D97-AF65-F5344CB8AC3E}">
        <p14:creationId xmlns:p14="http://schemas.microsoft.com/office/powerpoint/2010/main" val="5921272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5-7 min. – Engage the participants in a brief discussion regarding the questions on the screen.  List the overall benefits on chart paper if there is time.</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39</a:t>
            </a:fld>
            <a:endParaRPr lang="en-US"/>
          </a:p>
        </p:txBody>
      </p:sp>
    </p:spTree>
    <p:extLst>
      <p:ext uri="{BB962C8B-B14F-4D97-AF65-F5344CB8AC3E}">
        <p14:creationId xmlns:p14="http://schemas.microsoft.com/office/powerpoint/2010/main" val="1609310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2-3 minutes – Review the requirements of ESSA with the participants.  Reflect that this information is taken from </a:t>
            </a:r>
            <a:r>
              <a:rPr lang="en-US" dirty="0" smtClean="0"/>
              <a:t>Section 1003 of ESSA (pg</a:t>
            </a:r>
            <a:r>
              <a:rPr lang="en-US" dirty="0"/>
              <a:t>. 40). </a:t>
            </a:r>
            <a:r>
              <a:rPr lang="en-US" dirty="0">
                <a:hlinkClick r:id="rId3"/>
              </a:rPr>
              <a:t>http://</a:t>
            </a:r>
            <a:r>
              <a:rPr lang="en-US" dirty="0" smtClean="0">
                <a:hlinkClick r:id="rId3"/>
              </a:rPr>
              <a:t>www2.ed.gov/documents/essa-act-of-1965.pdf</a:t>
            </a:r>
            <a:r>
              <a:rPr lang="en-US" dirty="0" smtClean="0"/>
              <a:t>. </a:t>
            </a:r>
            <a:endParaRPr lang="en-US" dirty="0"/>
          </a:p>
          <a:p>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4</a:t>
            </a:fld>
            <a:endParaRPr lang="en-US"/>
          </a:p>
        </p:txBody>
      </p:sp>
    </p:spTree>
    <p:extLst>
      <p:ext uri="{BB962C8B-B14F-4D97-AF65-F5344CB8AC3E}">
        <p14:creationId xmlns:p14="http://schemas.microsoft.com/office/powerpoint/2010/main" val="2814757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min. – Reference the bullets on the screen summarizing the content of the session.</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40</a:t>
            </a:fld>
            <a:endParaRPr lang="en-US"/>
          </a:p>
        </p:txBody>
      </p:sp>
    </p:spTree>
    <p:extLst>
      <p:ext uri="{BB962C8B-B14F-4D97-AF65-F5344CB8AC3E}">
        <p14:creationId xmlns:p14="http://schemas.microsoft.com/office/powerpoint/2010/main" val="360923077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 – Indicate to the participants that they may go to the website to access the guides and to view other ESSA resources. If there is time and an internet connect, go to the website and show the participants some of the resources. Explain that </a:t>
            </a:r>
            <a:r>
              <a:rPr lang="en-US" dirty="0"/>
              <a:t>t</a:t>
            </a:r>
            <a:r>
              <a:rPr lang="en-US" dirty="0" smtClean="0"/>
              <a:t>hey may also contact Laurie Lee from the Florida Center for Reading Research if they have questions or comments regarding the guide or any of the resources.</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41</a:t>
            </a:fld>
            <a:endParaRPr lang="en-US"/>
          </a:p>
        </p:txBody>
      </p:sp>
    </p:spTree>
    <p:extLst>
      <p:ext uri="{BB962C8B-B14F-4D97-AF65-F5344CB8AC3E}">
        <p14:creationId xmlns:p14="http://schemas.microsoft.com/office/powerpoint/2010/main" val="4002706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2-3 minutes – Review the requirements of ESSA with the participants.  Reflect that this information is taken from Section 1003 of ESSA  – pg. 42.</a:t>
            </a:r>
          </a:p>
          <a:p>
            <a:r>
              <a:rPr lang="en-US" dirty="0">
                <a:hlinkClick r:id="rId3"/>
              </a:rPr>
              <a:t>http://</a:t>
            </a:r>
            <a:r>
              <a:rPr lang="en-US" dirty="0" smtClean="0">
                <a:hlinkClick r:id="rId3"/>
              </a:rPr>
              <a:t>www2.ed.gov/documents/essa-act-of-1965.pdf</a:t>
            </a:r>
            <a:r>
              <a:rPr lang="en-US" dirty="0" smtClean="0"/>
              <a:t> </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5</a:t>
            </a:fld>
            <a:endParaRPr lang="en-US"/>
          </a:p>
        </p:txBody>
      </p:sp>
    </p:spTree>
    <p:extLst>
      <p:ext uri="{BB962C8B-B14F-4D97-AF65-F5344CB8AC3E}">
        <p14:creationId xmlns:p14="http://schemas.microsoft.com/office/powerpoint/2010/main" val="1140350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 minutes – Review the ESSA levels of evidence with the participants including the fact that school improvement funds must be used only for interventions that fall in the first three levels. Explain that we will be examining these more in depth later in the session.</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6</a:t>
            </a:fld>
            <a:endParaRPr lang="en-US"/>
          </a:p>
        </p:txBody>
      </p:sp>
    </p:spTree>
    <p:extLst>
      <p:ext uri="{BB962C8B-B14F-4D97-AF65-F5344CB8AC3E}">
        <p14:creationId xmlns:p14="http://schemas.microsoft.com/office/powerpoint/2010/main" val="2800298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 min. – Explain that this is the overarching purpose of the guide</a:t>
            </a:r>
            <a:r>
              <a:rPr lang="en-US" dirty="0"/>
              <a:t> </a:t>
            </a:r>
            <a:r>
              <a:rPr lang="en-US" dirty="0" smtClean="0"/>
              <a:t>and that the guide was developed to help SEAs and LEAs to evaluate evidence as this had not been a requirement in the past.  Remind participants that state or local agencies may reflect in their school improvement plans or ESSA plan the fact that they have engaged in the self-study process, which is systematic and thorough, in an effort to choose the most appropriate interventions with the highest evidence base.</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7</a:t>
            </a:fld>
            <a:endParaRPr lang="en-US"/>
          </a:p>
        </p:txBody>
      </p:sp>
    </p:spTree>
    <p:extLst>
      <p:ext uri="{BB962C8B-B14F-4D97-AF65-F5344CB8AC3E}">
        <p14:creationId xmlns:p14="http://schemas.microsoft.com/office/powerpoint/2010/main" val="3760578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solidFill>
                  <a:prstClr val="black"/>
                </a:solidFill>
              </a:rPr>
              <a:t>1-2 min. – Explain that these goals are delineated in the guide.  Remind the participants that It is the responsibility of the LEAs and, ultimately, the SEAs to select and implement evidence-based interventions that will positively impact student achievement.  In order for that to happen, these goals must be achieved.</a:t>
            </a:r>
          </a:p>
          <a:p>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8</a:t>
            </a:fld>
            <a:endParaRPr lang="en-US"/>
          </a:p>
        </p:txBody>
      </p:sp>
    </p:spTree>
    <p:extLst>
      <p:ext uri="{BB962C8B-B14F-4D97-AF65-F5344CB8AC3E}">
        <p14:creationId xmlns:p14="http://schemas.microsoft.com/office/powerpoint/2010/main" val="2541266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 min. – Explain to the participants that to meet the goals on the slide, the self-study team must approach them systematically.  Note that the guide helps them to do this work by providing a framework and tools, and the facilitator is integral to the leading the team through the process to reach the goals.</a:t>
            </a:r>
            <a:endParaRPr lang="en-US" dirty="0"/>
          </a:p>
        </p:txBody>
      </p:sp>
      <p:sp>
        <p:nvSpPr>
          <p:cNvPr id="4" name="Slide Number Placeholder 3"/>
          <p:cNvSpPr>
            <a:spLocks noGrp="1"/>
          </p:cNvSpPr>
          <p:nvPr>
            <p:ph type="sldNum" sz="quarter" idx="10"/>
          </p:nvPr>
        </p:nvSpPr>
        <p:spPr/>
        <p:txBody>
          <a:bodyPr/>
          <a:lstStyle/>
          <a:p>
            <a:fld id="{A09D6492-497B-4A48-9E30-A9E2700F6D51}" type="slidenum">
              <a:rPr lang="en-US" smtClean="0"/>
              <a:t>9</a:t>
            </a:fld>
            <a:endParaRPr lang="en-US"/>
          </a:p>
        </p:txBody>
      </p:sp>
    </p:spTree>
    <p:extLst>
      <p:ext uri="{BB962C8B-B14F-4D97-AF65-F5344CB8AC3E}">
        <p14:creationId xmlns:p14="http://schemas.microsoft.com/office/powerpoint/2010/main" val="4289580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C56BFB-3D87-4819-B481-76440DC0FE56}" type="datetime1">
              <a:rPr lang="en-US" smtClean="0"/>
              <a:t>3/17/17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9C8BE-5BAD-47D9-BB13-6DF90D458BB8}" type="slidenum">
              <a:rPr lang="en-US" smtClean="0"/>
              <a:t>‹#›</a:t>
            </a:fld>
            <a:endParaRPr lang="en-US"/>
          </a:p>
        </p:txBody>
      </p:sp>
    </p:spTree>
    <p:extLst>
      <p:ext uri="{BB962C8B-B14F-4D97-AF65-F5344CB8AC3E}">
        <p14:creationId xmlns:p14="http://schemas.microsoft.com/office/powerpoint/2010/main" val="443612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28112A-1CEA-4B29-9D75-3A98DFEA37A3}" type="datetime1">
              <a:rPr lang="en-US" smtClean="0"/>
              <a:t>3/17/17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9C8BE-5BAD-47D9-BB13-6DF90D458BB8}" type="slidenum">
              <a:rPr lang="en-US" smtClean="0"/>
              <a:t>‹#›</a:t>
            </a:fld>
            <a:endParaRPr lang="en-US"/>
          </a:p>
        </p:txBody>
      </p:sp>
    </p:spTree>
    <p:extLst>
      <p:ext uri="{BB962C8B-B14F-4D97-AF65-F5344CB8AC3E}">
        <p14:creationId xmlns:p14="http://schemas.microsoft.com/office/powerpoint/2010/main" val="2620539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AE6C0F-A954-4BE6-B968-F68AE0AD7856}" type="datetime1">
              <a:rPr lang="en-US" smtClean="0"/>
              <a:t>3/17/17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9C8BE-5BAD-47D9-BB13-6DF90D458BB8}" type="slidenum">
              <a:rPr lang="en-US" smtClean="0"/>
              <a:t>‹#›</a:t>
            </a:fld>
            <a:endParaRPr lang="en-US"/>
          </a:p>
        </p:txBody>
      </p:sp>
    </p:spTree>
    <p:extLst>
      <p:ext uri="{BB962C8B-B14F-4D97-AF65-F5344CB8AC3E}">
        <p14:creationId xmlns:p14="http://schemas.microsoft.com/office/powerpoint/2010/main" val="528048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3C5E1-B1F3-4A75-B139-12EC1FFFD498}" type="datetime1">
              <a:rPr lang="en-US" smtClean="0"/>
              <a:t>3/17/17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9C8BE-5BAD-47D9-BB13-6DF90D458BB8}" type="slidenum">
              <a:rPr lang="en-US" smtClean="0"/>
              <a:t>‹#›</a:t>
            </a:fld>
            <a:endParaRPr lang="en-US"/>
          </a:p>
        </p:txBody>
      </p:sp>
    </p:spTree>
    <p:extLst>
      <p:ext uri="{BB962C8B-B14F-4D97-AF65-F5344CB8AC3E}">
        <p14:creationId xmlns:p14="http://schemas.microsoft.com/office/powerpoint/2010/main" val="2345056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04E9E7-71D2-46BF-BC47-9D39EABF58AD}" type="datetime1">
              <a:rPr lang="en-US" smtClean="0"/>
              <a:t>3/17/17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9C8BE-5BAD-47D9-BB13-6DF90D458BB8}" type="slidenum">
              <a:rPr lang="en-US" smtClean="0"/>
              <a:t>‹#›</a:t>
            </a:fld>
            <a:endParaRPr lang="en-US"/>
          </a:p>
        </p:txBody>
      </p:sp>
    </p:spTree>
    <p:extLst>
      <p:ext uri="{BB962C8B-B14F-4D97-AF65-F5344CB8AC3E}">
        <p14:creationId xmlns:p14="http://schemas.microsoft.com/office/powerpoint/2010/main" val="1263894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23C2F5-B72F-42C2-B966-8F845C0B7B55}" type="datetime1">
              <a:rPr lang="en-US" smtClean="0"/>
              <a:t>3/17/17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9C8BE-5BAD-47D9-BB13-6DF90D458BB8}" type="slidenum">
              <a:rPr lang="en-US" smtClean="0"/>
              <a:t>‹#›</a:t>
            </a:fld>
            <a:endParaRPr lang="en-US"/>
          </a:p>
        </p:txBody>
      </p:sp>
    </p:spTree>
    <p:extLst>
      <p:ext uri="{BB962C8B-B14F-4D97-AF65-F5344CB8AC3E}">
        <p14:creationId xmlns:p14="http://schemas.microsoft.com/office/powerpoint/2010/main" val="1610369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C49BC7-CED8-45E6-BEFA-45BE86BE5C58}" type="datetime1">
              <a:rPr lang="en-US" smtClean="0"/>
              <a:t>3/17/17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99C8BE-5BAD-47D9-BB13-6DF90D458BB8}" type="slidenum">
              <a:rPr lang="en-US" smtClean="0"/>
              <a:t>‹#›</a:t>
            </a:fld>
            <a:endParaRPr lang="en-US"/>
          </a:p>
        </p:txBody>
      </p:sp>
    </p:spTree>
    <p:extLst>
      <p:ext uri="{BB962C8B-B14F-4D97-AF65-F5344CB8AC3E}">
        <p14:creationId xmlns:p14="http://schemas.microsoft.com/office/powerpoint/2010/main" val="1045461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CF7B57-E257-49A4-AEA0-0F267512F820}" type="datetime1">
              <a:rPr lang="en-US" smtClean="0"/>
              <a:t>3/17/17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99C8BE-5BAD-47D9-BB13-6DF90D458BB8}" type="slidenum">
              <a:rPr lang="en-US" smtClean="0"/>
              <a:t>‹#›</a:t>
            </a:fld>
            <a:endParaRPr lang="en-US"/>
          </a:p>
        </p:txBody>
      </p:sp>
    </p:spTree>
    <p:extLst>
      <p:ext uri="{BB962C8B-B14F-4D97-AF65-F5344CB8AC3E}">
        <p14:creationId xmlns:p14="http://schemas.microsoft.com/office/powerpoint/2010/main" val="3906911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FF00BA-B6DA-4DD5-B158-C91ADF98599B}" type="datetime1">
              <a:rPr lang="en-US" smtClean="0"/>
              <a:t>3/17/17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99C8BE-5BAD-47D9-BB13-6DF90D458BB8}" type="slidenum">
              <a:rPr lang="en-US" smtClean="0"/>
              <a:t>‹#›</a:t>
            </a:fld>
            <a:endParaRPr lang="en-US"/>
          </a:p>
        </p:txBody>
      </p:sp>
    </p:spTree>
    <p:extLst>
      <p:ext uri="{BB962C8B-B14F-4D97-AF65-F5344CB8AC3E}">
        <p14:creationId xmlns:p14="http://schemas.microsoft.com/office/powerpoint/2010/main" val="3659651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8234A2-88B6-4D30-9ECA-7F26F4C3DFBD}" type="datetime1">
              <a:rPr lang="en-US" smtClean="0"/>
              <a:t>3/17/17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9C8BE-5BAD-47D9-BB13-6DF90D458BB8}" type="slidenum">
              <a:rPr lang="en-US" smtClean="0"/>
              <a:t>‹#›</a:t>
            </a:fld>
            <a:endParaRPr lang="en-US"/>
          </a:p>
        </p:txBody>
      </p:sp>
    </p:spTree>
    <p:extLst>
      <p:ext uri="{BB962C8B-B14F-4D97-AF65-F5344CB8AC3E}">
        <p14:creationId xmlns:p14="http://schemas.microsoft.com/office/powerpoint/2010/main" val="90889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670F59-48EC-4907-99D8-138C7E90079C}" type="datetime1">
              <a:rPr lang="en-US" smtClean="0"/>
              <a:t>3/17/17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9C8BE-5BAD-47D9-BB13-6DF90D458BB8}" type="slidenum">
              <a:rPr lang="en-US" smtClean="0"/>
              <a:t>‹#›</a:t>
            </a:fld>
            <a:endParaRPr lang="en-US"/>
          </a:p>
        </p:txBody>
      </p:sp>
    </p:spTree>
    <p:extLst>
      <p:ext uri="{BB962C8B-B14F-4D97-AF65-F5344CB8AC3E}">
        <p14:creationId xmlns:p14="http://schemas.microsoft.com/office/powerpoint/2010/main" val="86467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698017-C8D0-410E-A260-B5D75650E25A}" type="datetime1">
              <a:rPr lang="en-US" smtClean="0"/>
              <a:t>3/17/17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9C8BE-5BAD-47D9-BB13-6DF90D458BB8}" type="slidenum">
              <a:rPr lang="en-US" smtClean="0"/>
              <a:t>‹#›</a:t>
            </a:fld>
            <a:endParaRPr lang="en-US"/>
          </a:p>
        </p:txBody>
      </p:sp>
    </p:spTree>
    <p:extLst>
      <p:ext uri="{BB962C8B-B14F-4D97-AF65-F5344CB8AC3E}">
        <p14:creationId xmlns:p14="http://schemas.microsoft.com/office/powerpoint/2010/main" val="3279096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image" Target="../media/image7.jpeg"/><Relationship Id="rId1" Type="http://schemas.openxmlformats.org/officeDocument/2006/relationships/video" Target="https://www.youtube.com/embed/eVhSXN6DYC4" TargetMode="Externa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image" Target="../media/image8.jpeg"/><Relationship Id="rId1" Type="http://schemas.openxmlformats.org/officeDocument/2006/relationships/video" Target="https://www.youtube.com/embed/6-rbJK0HUtA" TargetMode="Externa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3" Type="http://schemas.openxmlformats.org/officeDocument/2006/relationships/hyperlink" Target="http://essa.fsu.edu/" TargetMode="External"/><Relationship Id="rId4" Type="http://schemas.openxmlformats.org/officeDocument/2006/relationships/hyperlink" Target="mailto:llee@fcrr.org" TargetMode="External"/><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449234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740023"/>
            <a:ext cx="9144000" cy="2387600"/>
          </a:xfrm>
        </p:spPr>
        <p:txBody>
          <a:bodyPr>
            <a:normAutofit fontScale="90000"/>
          </a:bodyPr>
          <a:lstStyle/>
          <a:p>
            <a:r>
              <a:rPr lang="en-US" b="1" dirty="0" smtClean="0">
                <a:solidFill>
                  <a:schemeClr val="bg1"/>
                </a:solidFill>
                <a:latin typeface="+mn-lt"/>
              </a:rPr>
              <a:t>Guide for Identifying Evidence-Based Interventions for School Improvement</a:t>
            </a:r>
            <a:endParaRPr lang="en-US" b="1" dirty="0">
              <a:solidFill>
                <a:schemeClr val="bg1"/>
              </a:solidFill>
              <a:latin typeface="+mn-lt"/>
            </a:endParaRPr>
          </a:p>
        </p:txBody>
      </p:sp>
      <p:sp>
        <p:nvSpPr>
          <p:cNvPr id="3" name="Subtitle 2"/>
          <p:cNvSpPr>
            <a:spLocks noGrp="1"/>
          </p:cNvSpPr>
          <p:nvPr>
            <p:ph type="subTitle" idx="1"/>
          </p:nvPr>
        </p:nvSpPr>
        <p:spPr>
          <a:xfrm>
            <a:off x="1524000" y="3315306"/>
            <a:ext cx="9144000" cy="453351"/>
          </a:xfrm>
        </p:spPr>
        <p:txBody>
          <a:bodyPr/>
          <a:lstStyle/>
          <a:p>
            <a:r>
              <a:rPr lang="en-US" dirty="0" smtClean="0">
                <a:solidFill>
                  <a:schemeClr val="bg1"/>
                </a:solidFill>
              </a:rPr>
              <a:t>Professional Learning Module for Training Self-Study Facilitators</a:t>
            </a:r>
            <a:endParaRPr lang="en-US" dirty="0">
              <a:solidFill>
                <a:schemeClr val="bg1"/>
              </a:solidFill>
            </a:endParaRPr>
          </a:p>
        </p:txBody>
      </p:sp>
      <p:pic>
        <p:nvPicPr>
          <p:cNvPr id="4" name="Picture 3" descr="ccsso_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0076" y="4821345"/>
            <a:ext cx="2912286" cy="1551108"/>
          </a:xfrm>
          <a:prstGeom prst="rect">
            <a:avLst/>
          </a:prstGeom>
        </p:spPr>
      </p:pic>
      <p:pic>
        <p:nvPicPr>
          <p:cNvPr id="5" name="Picture 4" descr="FSU_FCRR-H.ai"/>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46939" y="5231547"/>
            <a:ext cx="3853640" cy="846290"/>
          </a:xfrm>
          <a:prstGeom prst="rect">
            <a:avLst/>
          </a:prstGeom>
        </p:spPr>
      </p:pic>
    </p:spTree>
    <p:extLst>
      <p:ext uri="{BB962C8B-B14F-4D97-AF65-F5344CB8AC3E}">
        <p14:creationId xmlns:p14="http://schemas.microsoft.com/office/powerpoint/2010/main" val="2915025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Improvement Opportunities Under ESSA</a:t>
            </a:r>
            <a:endParaRPr lang="en-US" dirty="0"/>
          </a:p>
        </p:txBody>
      </p:sp>
      <p:sp>
        <p:nvSpPr>
          <p:cNvPr id="3" name="Content Placeholder 2"/>
          <p:cNvSpPr>
            <a:spLocks noGrp="1"/>
          </p:cNvSpPr>
          <p:nvPr>
            <p:ph idx="1"/>
          </p:nvPr>
        </p:nvSpPr>
        <p:spPr/>
        <p:txBody>
          <a:bodyPr>
            <a:normAutofit lnSpcReduction="10000"/>
          </a:bodyPr>
          <a:lstStyle/>
          <a:p>
            <a:r>
              <a:rPr lang="en-US" b="1" dirty="0" smtClean="0"/>
              <a:t>Choice</a:t>
            </a:r>
            <a:r>
              <a:rPr lang="en-US" dirty="0" smtClean="0"/>
              <a:t> – States and LEAs may select interventions they deem best for their schools in need of comprehensive or targeted support.</a:t>
            </a:r>
          </a:p>
          <a:p>
            <a:r>
              <a:rPr lang="en-US" b="1" dirty="0" smtClean="0"/>
              <a:t>Flexibility</a:t>
            </a:r>
            <a:r>
              <a:rPr lang="en-US" dirty="0" smtClean="0"/>
              <a:t> – ESSA provides the following flexibility to states:</a:t>
            </a:r>
          </a:p>
          <a:p>
            <a:pPr lvl="1"/>
            <a:r>
              <a:rPr lang="en-US" dirty="0" smtClean="0"/>
              <a:t> create a list of evidence-based interventions for schools in need of comprehensive or targeted support from which local education agencies (LEAs) must choose</a:t>
            </a:r>
          </a:p>
          <a:p>
            <a:pPr lvl="1"/>
            <a:r>
              <a:rPr lang="en-US" dirty="0" smtClean="0"/>
              <a:t>allow LEAs to select evidence-based school improvement interventions themselves</a:t>
            </a:r>
          </a:p>
          <a:p>
            <a:r>
              <a:rPr lang="en-US" b="1" dirty="0" smtClean="0"/>
              <a:t>Choice and Flexibility </a:t>
            </a:r>
            <a:r>
              <a:rPr lang="en-US" dirty="0" smtClean="0"/>
              <a:t>may lead schools to implement interventions that are targeted to their needs and have the strongest level of evidence-base possible, thereby improving student achievement.</a:t>
            </a:r>
            <a:endParaRPr lang="en-US" dirty="0"/>
          </a:p>
        </p:txBody>
      </p:sp>
      <p:sp>
        <p:nvSpPr>
          <p:cNvPr id="5" name="Slide Number Placeholder 4"/>
          <p:cNvSpPr>
            <a:spLocks noGrp="1"/>
          </p:cNvSpPr>
          <p:nvPr>
            <p:ph type="sldNum" sz="quarter" idx="12"/>
          </p:nvPr>
        </p:nvSpPr>
        <p:spPr/>
        <p:txBody>
          <a:bodyPr/>
          <a:lstStyle/>
          <a:p>
            <a:fld id="{3E99C8BE-5BAD-47D9-BB13-6DF90D458BB8}" type="slidenum">
              <a:rPr lang="en-US" smtClean="0"/>
              <a:t>10</a:t>
            </a:fld>
            <a:endParaRPr lang="en-US"/>
          </a:p>
        </p:txBody>
      </p:sp>
    </p:spTree>
    <p:extLst>
      <p:ext uri="{BB962C8B-B14F-4D97-AF65-F5344CB8AC3E}">
        <p14:creationId xmlns:p14="http://schemas.microsoft.com/office/powerpoint/2010/main" val="2667109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 for Discussion and Decision-Making</a:t>
            </a:r>
            <a:endParaRPr lang="en-US" dirty="0"/>
          </a:p>
        </p:txBody>
      </p:sp>
      <p:sp>
        <p:nvSpPr>
          <p:cNvPr id="3" name="Content Placeholder 2"/>
          <p:cNvSpPr>
            <a:spLocks noGrp="1"/>
          </p:cNvSpPr>
          <p:nvPr>
            <p:ph idx="1"/>
          </p:nvPr>
        </p:nvSpPr>
        <p:spPr/>
        <p:txBody>
          <a:bodyPr/>
          <a:lstStyle/>
          <a:p>
            <a:r>
              <a:rPr lang="en-US" b="1" dirty="0" smtClean="0"/>
              <a:t>Choice</a:t>
            </a:r>
            <a:r>
              <a:rPr lang="en-US" dirty="0" smtClean="0"/>
              <a:t> and </a:t>
            </a:r>
            <a:r>
              <a:rPr lang="en-US" b="1" dirty="0" smtClean="0"/>
              <a:t>flexibility</a:t>
            </a:r>
            <a:r>
              <a:rPr lang="en-US" dirty="0" smtClean="0"/>
              <a:t> come with </a:t>
            </a:r>
            <a:r>
              <a:rPr lang="en-US" b="1" dirty="0" smtClean="0"/>
              <a:t>responsibility</a:t>
            </a:r>
          </a:p>
          <a:p>
            <a:r>
              <a:rPr lang="en-US" dirty="0" smtClean="0"/>
              <a:t>Decisions must be made</a:t>
            </a:r>
          </a:p>
          <a:p>
            <a:pPr lvl="1"/>
            <a:r>
              <a:rPr lang="en-US" dirty="0" smtClean="0"/>
              <a:t>Is the evidence-base of an intervention sufficient?</a:t>
            </a:r>
          </a:p>
          <a:p>
            <a:pPr lvl="1"/>
            <a:r>
              <a:rPr lang="en-US" dirty="0" smtClean="0"/>
              <a:t>Does the intervention meet the needs of the school(s)?</a:t>
            </a:r>
          </a:p>
          <a:p>
            <a:pPr lvl="1"/>
            <a:r>
              <a:rPr lang="en-US" dirty="0" smtClean="0"/>
              <a:t>How can we ensure successful implementation?</a:t>
            </a:r>
          </a:p>
          <a:p>
            <a:pPr lvl="2"/>
            <a:r>
              <a:rPr lang="en-US" dirty="0" smtClean="0"/>
              <a:t>What resources need to be developed?</a:t>
            </a:r>
          </a:p>
          <a:p>
            <a:pPr lvl="2"/>
            <a:r>
              <a:rPr lang="en-US" dirty="0" smtClean="0"/>
              <a:t>What time and financial investments will need to be made?</a:t>
            </a:r>
          </a:p>
          <a:p>
            <a:pPr lvl="2"/>
            <a:r>
              <a:rPr lang="en-US" dirty="0" smtClean="0"/>
              <a:t>How will follow-up occur?</a:t>
            </a:r>
          </a:p>
          <a:p>
            <a:pPr lvl="2"/>
            <a:r>
              <a:rPr lang="en-US" dirty="0" smtClean="0"/>
              <a:t>How will we define and track success?</a:t>
            </a:r>
          </a:p>
          <a:p>
            <a:pPr lvl="2"/>
            <a:endParaRPr lang="en-US" dirty="0"/>
          </a:p>
        </p:txBody>
      </p:sp>
      <p:sp>
        <p:nvSpPr>
          <p:cNvPr id="5" name="Slide Number Placeholder 4"/>
          <p:cNvSpPr>
            <a:spLocks noGrp="1"/>
          </p:cNvSpPr>
          <p:nvPr>
            <p:ph type="sldNum" sz="quarter" idx="12"/>
          </p:nvPr>
        </p:nvSpPr>
        <p:spPr/>
        <p:txBody>
          <a:bodyPr/>
          <a:lstStyle/>
          <a:p>
            <a:fld id="{3E99C8BE-5BAD-47D9-BB13-6DF90D458BB8}" type="slidenum">
              <a:rPr lang="en-US" smtClean="0"/>
              <a:t>11</a:t>
            </a:fld>
            <a:endParaRPr lang="en-US"/>
          </a:p>
        </p:txBody>
      </p:sp>
    </p:spTree>
    <p:extLst>
      <p:ext uri="{BB962C8B-B14F-4D97-AF65-F5344CB8AC3E}">
        <p14:creationId xmlns:p14="http://schemas.microsoft.com/office/powerpoint/2010/main" val="3697269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Context</a:t>
            </a:r>
            <a:endParaRPr lang="en-US" dirty="0"/>
          </a:p>
        </p:txBody>
      </p:sp>
      <p:pic>
        <p:nvPicPr>
          <p:cNvPr id="4" name="Content Placeholder 3"/>
          <p:cNvPicPr>
            <a:picLocks noGrp="1" noChangeAspect="1"/>
          </p:cNvPicPr>
          <p:nvPr>
            <p:ph idx="1"/>
          </p:nvPr>
        </p:nvPicPr>
        <p:blipFill>
          <a:blip r:embed="rId3"/>
          <a:stretch>
            <a:fillRect/>
          </a:stretch>
        </p:blipFill>
        <p:spPr>
          <a:xfrm>
            <a:off x="3485197" y="1825625"/>
            <a:ext cx="5221605" cy="4351338"/>
          </a:xfrm>
          <a:prstGeom prst="rect">
            <a:avLst/>
          </a:prstGeom>
        </p:spPr>
      </p:pic>
      <p:sp>
        <p:nvSpPr>
          <p:cNvPr id="5" name="Slide Number Placeholder 4"/>
          <p:cNvSpPr>
            <a:spLocks noGrp="1"/>
          </p:cNvSpPr>
          <p:nvPr>
            <p:ph type="sldNum" sz="quarter" idx="12"/>
          </p:nvPr>
        </p:nvSpPr>
        <p:spPr/>
        <p:txBody>
          <a:bodyPr/>
          <a:lstStyle/>
          <a:p>
            <a:fld id="{3E99C8BE-5BAD-47D9-BB13-6DF90D458BB8}" type="slidenum">
              <a:rPr lang="en-US" smtClean="0"/>
              <a:t>12</a:t>
            </a:fld>
            <a:endParaRPr lang="en-US"/>
          </a:p>
        </p:txBody>
      </p:sp>
    </p:spTree>
    <p:extLst>
      <p:ext uri="{BB962C8B-B14F-4D97-AF65-F5344CB8AC3E}">
        <p14:creationId xmlns:p14="http://schemas.microsoft.com/office/powerpoint/2010/main" val="362899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a:t>
            </a:r>
            <a:r>
              <a:rPr lang="en-US" dirty="0"/>
              <a:t>Context</a:t>
            </a:r>
          </a:p>
        </p:txBody>
      </p:sp>
      <p:sp>
        <p:nvSpPr>
          <p:cNvPr id="3" name="Content Placeholder 2"/>
          <p:cNvSpPr>
            <a:spLocks noGrp="1"/>
          </p:cNvSpPr>
          <p:nvPr>
            <p:ph idx="1"/>
          </p:nvPr>
        </p:nvSpPr>
        <p:spPr/>
        <p:txBody>
          <a:bodyPr/>
          <a:lstStyle/>
          <a:p>
            <a:r>
              <a:rPr lang="en-US" dirty="0" smtClean="0"/>
              <a:t>ESSA requires that a needs assessment be conducted to determine issues that should be addressed at schools in need of targeted and comprehensive support.</a:t>
            </a:r>
          </a:p>
          <a:p>
            <a:r>
              <a:rPr lang="en-US" dirty="0" smtClean="0"/>
              <a:t>Interventions that are selected for use in schools needing improvement should be those that address the issues identified in the needs assessment, have the highest evidence-level possible, and be those that the school has the feasibility to implement and sustain.</a:t>
            </a:r>
            <a:endParaRPr lang="en-US" dirty="0"/>
          </a:p>
        </p:txBody>
      </p:sp>
      <p:sp>
        <p:nvSpPr>
          <p:cNvPr id="5" name="Slide Number Placeholder 4"/>
          <p:cNvSpPr>
            <a:spLocks noGrp="1"/>
          </p:cNvSpPr>
          <p:nvPr>
            <p:ph type="sldNum" sz="quarter" idx="12"/>
          </p:nvPr>
        </p:nvSpPr>
        <p:spPr/>
        <p:txBody>
          <a:bodyPr/>
          <a:lstStyle/>
          <a:p>
            <a:fld id="{3E99C8BE-5BAD-47D9-BB13-6DF90D458BB8}" type="slidenum">
              <a:rPr lang="en-US" smtClean="0"/>
              <a:t>13</a:t>
            </a:fld>
            <a:endParaRPr lang="en-US"/>
          </a:p>
        </p:txBody>
      </p:sp>
    </p:spTree>
    <p:extLst>
      <p:ext uri="{BB962C8B-B14F-4D97-AF65-F5344CB8AC3E}">
        <p14:creationId xmlns:p14="http://schemas.microsoft.com/office/powerpoint/2010/main" val="2688924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dirty="0" smtClean="0">
                <a:solidFill>
                  <a:srgbClr val="FFFFFF"/>
                </a:solidFill>
                <a:latin typeface="+mn-lt"/>
              </a:rPr>
              <a:t>The Self-Study Process</a:t>
            </a:r>
            <a:endParaRPr lang="en-US" b="1" dirty="0">
              <a:solidFill>
                <a:srgbClr val="FFFFFF"/>
              </a:solidFill>
              <a:latin typeface="+mn-lt"/>
            </a:endParaRPr>
          </a:p>
        </p:txBody>
      </p:sp>
      <p:sp>
        <p:nvSpPr>
          <p:cNvPr id="3" name="Text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2"/>
          </p:nvPr>
        </p:nvSpPr>
        <p:spPr/>
        <p:txBody>
          <a:bodyPr/>
          <a:lstStyle/>
          <a:p>
            <a:fld id="{3E99C8BE-5BAD-47D9-BB13-6DF90D458BB8}" type="slidenum">
              <a:rPr lang="en-US" smtClean="0"/>
              <a:t>14</a:t>
            </a:fld>
            <a:endParaRPr lang="en-US"/>
          </a:p>
        </p:txBody>
      </p:sp>
    </p:spTree>
    <p:extLst>
      <p:ext uri="{BB962C8B-B14F-4D97-AF65-F5344CB8AC3E}">
        <p14:creationId xmlns:p14="http://schemas.microsoft.com/office/powerpoint/2010/main" val="1575494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Self-Study?</a:t>
            </a:r>
            <a:endParaRPr lang="en-US" dirty="0"/>
          </a:p>
        </p:txBody>
      </p:sp>
      <p:sp>
        <p:nvSpPr>
          <p:cNvPr id="3" name="Content Placeholder 2"/>
          <p:cNvSpPr>
            <a:spLocks noGrp="1"/>
          </p:cNvSpPr>
          <p:nvPr>
            <p:ph idx="1"/>
          </p:nvPr>
        </p:nvSpPr>
        <p:spPr>
          <a:xfrm>
            <a:off x="838200" y="2041863"/>
            <a:ext cx="10515600" cy="4135099"/>
          </a:xfrm>
        </p:spPr>
        <p:txBody>
          <a:bodyPr>
            <a:normAutofit/>
          </a:bodyPr>
          <a:lstStyle/>
          <a:p>
            <a:r>
              <a:rPr lang="en-US" sz="3200" dirty="0"/>
              <a:t>Self-study provides a structure for collaboration and decision-making. The process involves establishing a team of stakeholders and using a guide with predetermined focus areas and questions to collect, share, and discuss information. It may also provide an opportunity for team members to suggest additional focus areas for consideration. </a:t>
            </a:r>
          </a:p>
        </p:txBody>
      </p:sp>
      <p:sp>
        <p:nvSpPr>
          <p:cNvPr id="5" name="Slide Number Placeholder 4"/>
          <p:cNvSpPr>
            <a:spLocks noGrp="1"/>
          </p:cNvSpPr>
          <p:nvPr>
            <p:ph type="sldNum" sz="quarter" idx="12"/>
          </p:nvPr>
        </p:nvSpPr>
        <p:spPr/>
        <p:txBody>
          <a:bodyPr/>
          <a:lstStyle/>
          <a:p>
            <a:fld id="{3E99C8BE-5BAD-47D9-BB13-6DF90D458BB8}" type="slidenum">
              <a:rPr lang="en-US" smtClean="0"/>
              <a:t>15</a:t>
            </a:fld>
            <a:endParaRPr lang="en-US"/>
          </a:p>
        </p:txBody>
      </p:sp>
    </p:spTree>
    <p:extLst>
      <p:ext uri="{BB962C8B-B14F-4D97-AF65-F5344CB8AC3E}">
        <p14:creationId xmlns:p14="http://schemas.microsoft.com/office/powerpoint/2010/main" val="1887376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Self-Study Process – Recruiting a Team</a:t>
            </a:r>
            <a:endParaRPr lang="en-US" dirty="0"/>
          </a:p>
        </p:txBody>
      </p:sp>
      <p:sp>
        <p:nvSpPr>
          <p:cNvPr id="3" name="Content Placeholder 2"/>
          <p:cNvSpPr>
            <a:spLocks noGrp="1"/>
          </p:cNvSpPr>
          <p:nvPr>
            <p:ph idx="1"/>
          </p:nvPr>
        </p:nvSpPr>
        <p:spPr/>
        <p:txBody>
          <a:bodyPr/>
          <a:lstStyle/>
          <a:p>
            <a:r>
              <a:rPr lang="en-US" dirty="0" smtClean="0"/>
              <a:t>Identifying a Self-Study Team - It is preferable to invite people with a wide variety of background and roles to be a part of the team.</a:t>
            </a:r>
          </a:p>
          <a:p>
            <a:r>
              <a:rPr lang="en-US" dirty="0" smtClean="0"/>
              <a:t>Discuss the following questions at your tables and be ready to share your thoughts with the whole group:</a:t>
            </a:r>
          </a:p>
          <a:p>
            <a:pPr lvl="1"/>
            <a:r>
              <a:rPr lang="en-US" dirty="0" smtClean="0"/>
              <a:t>Why would it be important to include a wide variety of participants?</a:t>
            </a:r>
          </a:p>
          <a:p>
            <a:pPr lvl="1"/>
            <a:r>
              <a:rPr lang="en-US" dirty="0" smtClean="0"/>
              <a:t>What kinds of team members would you include, considering that you are making decisions regarding school improvement interventions?</a:t>
            </a:r>
          </a:p>
          <a:p>
            <a:pPr lvl="1"/>
            <a:r>
              <a:rPr lang="en-US" dirty="0" smtClean="0"/>
              <a:t>How many team members do you think would be appropriate?</a:t>
            </a:r>
          </a:p>
          <a:p>
            <a:pPr lvl="1"/>
            <a:r>
              <a:rPr lang="en-US" dirty="0" smtClean="0"/>
              <a:t>What characteristics should team members possess considering that they will be doing both individual and collaborate work?</a:t>
            </a:r>
          </a:p>
          <a:p>
            <a:pPr lvl="1"/>
            <a:endParaRPr lang="en-US" dirty="0"/>
          </a:p>
        </p:txBody>
      </p:sp>
      <p:sp>
        <p:nvSpPr>
          <p:cNvPr id="5" name="Slide Number Placeholder 4"/>
          <p:cNvSpPr>
            <a:spLocks noGrp="1"/>
          </p:cNvSpPr>
          <p:nvPr>
            <p:ph type="sldNum" sz="quarter" idx="12"/>
          </p:nvPr>
        </p:nvSpPr>
        <p:spPr/>
        <p:txBody>
          <a:bodyPr/>
          <a:lstStyle/>
          <a:p>
            <a:fld id="{3E99C8BE-5BAD-47D9-BB13-6DF90D458BB8}" type="slidenum">
              <a:rPr lang="en-US" smtClean="0"/>
              <a:t>16</a:t>
            </a:fld>
            <a:endParaRPr lang="en-US"/>
          </a:p>
        </p:txBody>
      </p:sp>
    </p:spTree>
    <p:extLst>
      <p:ext uri="{BB962C8B-B14F-4D97-AF65-F5344CB8AC3E}">
        <p14:creationId xmlns:p14="http://schemas.microsoft.com/office/powerpoint/2010/main" val="3791538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Self-Study Process – The Role of the Facilitator</a:t>
            </a:r>
            <a:endParaRPr lang="en-US" dirty="0"/>
          </a:p>
        </p:txBody>
      </p:sp>
      <p:sp>
        <p:nvSpPr>
          <p:cNvPr id="3" name="Content Placeholder 2"/>
          <p:cNvSpPr>
            <a:spLocks noGrp="1"/>
          </p:cNvSpPr>
          <p:nvPr>
            <p:ph idx="1"/>
          </p:nvPr>
        </p:nvSpPr>
        <p:spPr/>
        <p:txBody>
          <a:bodyPr>
            <a:normAutofit fontScale="77500" lnSpcReduction="20000"/>
          </a:bodyPr>
          <a:lstStyle/>
          <a:p>
            <a:r>
              <a:rPr lang="en-US" dirty="0"/>
              <a:t>Facilitators have an integral role in the success of the self-study process.  You may have been chosen as a potential facilitator by leadership in your organization, or a self-study team that has already been established may have selected you. </a:t>
            </a:r>
            <a:endParaRPr lang="en-US" dirty="0" smtClean="0"/>
          </a:p>
          <a:p>
            <a:r>
              <a:rPr lang="en-US" dirty="0" smtClean="0"/>
              <a:t>The responsibilities of the facilitator include: </a:t>
            </a:r>
          </a:p>
          <a:p>
            <a:pPr lvl="1"/>
            <a:r>
              <a:rPr lang="en-US" dirty="0"/>
              <a:t>Organizing and distributing documents associated with the self-study including the guide itself</a:t>
            </a:r>
          </a:p>
          <a:p>
            <a:pPr lvl="1"/>
            <a:r>
              <a:rPr lang="en-US" dirty="0"/>
              <a:t>Instructing the team members in how to </a:t>
            </a:r>
            <a:r>
              <a:rPr lang="en-US" dirty="0" smtClean="0"/>
              <a:t>engage in </a:t>
            </a:r>
            <a:r>
              <a:rPr lang="en-US" dirty="0"/>
              <a:t>individual work that may involve completing the scoring template and scoring guide</a:t>
            </a:r>
          </a:p>
          <a:p>
            <a:pPr lvl="1"/>
            <a:r>
              <a:rPr lang="en-US" dirty="0"/>
              <a:t>Leading discussions</a:t>
            </a:r>
          </a:p>
          <a:p>
            <a:pPr lvl="1"/>
            <a:r>
              <a:rPr lang="en-US" dirty="0"/>
              <a:t>Scheduling meetings</a:t>
            </a:r>
          </a:p>
          <a:p>
            <a:pPr lvl="2"/>
            <a:r>
              <a:rPr lang="en-US" dirty="0"/>
              <a:t>to review the guide</a:t>
            </a:r>
          </a:p>
          <a:p>
            <a:pPr lvl="2"/>
            <a:r>
              <a:rPr lang="en-US" dirty="0"/>
              <a:t>for voting, collaboration, and planning after individual work has been done </a:t>
            </a:r>
          </a:p>
          <a:p>
            <a:pPr lvl="2"/>
            <a:r>
              <a:rPr lang="en-US" dirty="0"/>
              <a:t>For subsequent follow-up as </a:t>
            </a:r>
            <a:r>
              <a:rPr lang="en-US" dirty="0" smtClean="0"/>
              <a:t>necessary</a:t>
            </a:r>
          </a:p>
          <a:p>
            <a:r>
              <a:rPr lang="en-US" dirty="0" smtClean="0"/>
              <a:t>At </a:t>
            </a:r>
            <a:r>
              <a:rPr lang="en-US" dirty="0"/>
              <a:t>your tables, chart characteristics of a good facilitator taking into account </a:t>
            </a:r>
            <a:r>
              <a:rPr lang="en-US" dirty="0" smtClean="0"/>
              <a:t>the responsibilities above.</a:t>
            </a:r>
          </a:p>
          <a:p>
            <a:pPr lvl="2"/>
            <a:endParaRPr lang="en-US" dirty="0"/>
          </a:p>
        </p:txBody>
      </p:sp>
      <p:sp>
        <p:nvSpPr>
          <p:cNvPr id="5" name="Slide Number Placeholder 4"/>
          <p:cNvSpPr>
            <a:spLocks noGrp="1"/>
          </p:cNvSpPr>
          <p:nvPr>
            <p:ph type="sldNum" sz="quarter" idx="12"/>
          </p:nvPr>
        </p:nvSpPr>
        <p:spPr/>
        <p:txBody>
          <a:bodyPr/>
          <a:lstStyle/>
          <a:p>
            <a:fld id="{3E99C8BE-5BAD-47D9-BB13-6DF90D458BB8}" type="slidenum">
              <a:rPr lang="en-US" smtClean="0"/>
              <a:t>17</a:t>
            </a:fld>
            <a:endParaRPr lang="en-US"/>
          </a:p>
        </p:txBody>
      </p:sp>
    </p:spTree>
    <p:extLst>
      <p:ext uri="{BB962C8B-B14F-4D97-AF65-F5344CB8AC3E}">
        <p14:creationId xmlns:p14="http://schemas.microsoft.com/office/powerpoint/2010/main" val="1620663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Self-Study Process – The Role of the Facilitator </a:t>
            </a:r>
            <a:endParaRPr lang="en-US" dirty="0"/>
          </a:p>
        </p:txBody>
      </p:sp>
      <p:sp>
        <p:nvSpPr>
          <p:cNvPr id="3" name="Content Placeholder 2"/>
          <p:cNvSpPr>
            <a:spLocks noGrp="1"/>
          </p:cNvSpPr>
          <p:nvPr>
            <p:ph idx="1"/>
          </p:nvPr>
        </p:nvSpPr>
        <p:spPr>
          <a:xfrm>
            <a:off x="838200" y="1690688"/>
            <a:ext cx="10515600" cy="4486275"/>
          </a:xfrm>
        </p:spPr>
        <p:txBody>
          <a:bodyPr/>
          <a:lstStyle/>
          <a:p>
            <a:r>
              <a:rPr lang="en-US" dirty="0" smtClean="0"/>
              <a:t>The Facilitator’s Checklist (pg. T-10) may help the facilitator keep track of tasks that need to be completed:</a:t>
            </a:r>
          </a:p>
          <a:p>
            <a:pPr marL="0" indent="0">
              <a:buNone/>
            </a:pPr>
            <a:endParaRPr lang="en-US" dirty="0"/>
          </a:p>
        </p:txBody>
      </p:sp>
      <p:pic>
        <p:nvPicPr>
          <p:cNvPr id="4" name="Picture 3"/>
          <p:cNvPicPr>
            <a:picLocks noChangeAspect="1"/>
          </p:cNvPicPr>
          <p:nvPr/>
        </p:nvPicPr>
        <p:blipFill>
          <a:blip r:embed="rId3"/>
          <a:stretch>
            <a:fillRect/>
          </a:stretch>
        </p:blipFill>
        <p:spPr>
          <a:xfrm>
            <a:off x="3614033" y="2673203"/>
            <a:ext cx="5387924" cy="3709842"/>
          </a:xfrm>
          <a:prstGeom prst="rect">
            <a:avLst/>
          </a:prstGeom>
        </p:spPr>
      </p:pic>
      <p:sp>
        <p:nvSpPr>
          <p:cNvPr id="6" name="Slide Number Placeholder 5"/>
          <p:cNvSpPr>
            <a:spLocks noGrp="1"/>
          </p:cNvSpPr>
          <p:nvPr>
            <p:ph type="sldNum" sz="quarter" idx="12"/>
          </p:nvPr>
        </p:nvSpPr>
        <p:spPr/>
        <p:txBody>
          <a:bodyPr/>
          <a:lstStyle/>
          <a:p>
            <a:fld id="{3E99C8BE-5BAD-47D9-BB13-6DF90D458BB8}" type="slidenum">
              <a:rPr lang="en-US" smtClean="0"/>
              <a:t>18</a:t>
            </a:fld>
            <a:endParaRPr lang="en-US"/>
          </a:p>
        </p:txBody>
      </p:sp>
    </p:spTree>
    <p:extLst>
      <p:ext uri="{BB962C8B-B14F-4D97-AF65-F5344CB8AC3E}">
        <p14:creationId xmlns:p14="http://schemas.microsoft.com/office/powerpoint/2010/main" val="3122033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dirty="0" smtClean="0">
                <a:solidFill>
                  <a:srgbClr val="FFFFFF"/>
                </a:solidFill>
                <a:latin typeface="Calibri"/>
                <a:cs typeface="Calibri"/>
              </a:rPr>
              <a:t>Conducting Self-Study</a:t>
            </a:r>
            <a:endParaRPr lang="en-US" b="1" dirty="0">
              <a:solidFill>
                <a:srgbClr val="FFFFFF"/>
              </a:solidFill>
              <a:latin typeface="Calibri"/>
              <a:cs typeface="Calibri"/>
            </a:endParaRPr>
          </a:p>
        </p:txBody>
      </p:sp>
      <p:sp>
        <p:nvSpPr>
          <p:cNvPr id="3" name="Text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2"/>
          </p:nvPr>
        </p:nvSpPr>
        <p:spPr/>
        <p:txBody>
          <a:bodyPr/>
          <a:lstStyle/>
          <a:p>
            <a:fld id="{3E99C8BE-5BAD-47D9-BB13-6DF90D458BB8}" type="slidenum">
              <a:rPr lang="en-US" smtClean="0"/>
              <a:t>19</a:t>
            </a:fld>
            <a:endParaRPr lang="en-US"/>
          </a:p>
        </p:txBody>
      </p:sp>
    </p:spTree>
    <p:extLst>
      <p:ext uri="{BB962C8B-B14F-4D97-AF65-F5344CB8AC3E}">
        <p14:creationId xmlns:p14="http://schemas.microsoft.com/office/powerpoint/2010/main" val="1997488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92500"/>
          </a:bodyPr>
          <a:lstStyle/>
          <a:p>
            <a:r>
              <a:rPr lang="en-US" dirty="0" smtClean="0"/>
              <a:t>Welcome and Housekeeping</a:t>
            </a:r>
          </a:p>
          <a:p>
            <a:r>
              <a:rPr lang="en-US" dirty="0" smtClean="0"/>
              <a:t>The goal of this session is to enable participants to serve as effective facilitators of a self-study in their agency, district, or school, utilizing the </a:t>
            </a:r>
            <a:r>
              <a:rPr lang="en-US" i="1" dirty="0" smtClean="0"/>
              <a:t>Guide of identifying Evidence-Based Interventions for School Improvement</a:t>
            </a:r>
            <a:r>
              <a:rPr lang="en-US" dirty="0" smtClean="0"/>
              <a:t>. </a:t>
            </a:r>
          </a:p>
          <a:p>
            <a:r>
              <a:rPr lang="en-US" dirty="0" smtClean="0"/>
              <a:t>Content for the Session: </a:t>
            </a:r>
          </a:p>
          <a:p>
            <a:pPr lvl="1"/>
            <a:r>
              <a:rPr lang="en-US" dirty="0" smtClean="0"/>
              <a:t>ESSA and the Guide for Identifying Evidence-Based Interventions for School Improvement</a:t>
            </a:r>
          </a:p>
          <a:p>
            <a:pPr lvl="1"/>
            <a:r>
              <a:rPr lang="en-US" dirty="0" smtClean="0"/>
              <a:t>The Self Study Process</a:t>
            </a:r>
          </a:p>
          <a:p>
            <a:pPr lvl="1"/>
            <a:r>
              <a:rPr lang="en-US" dirty="0" smtClean="0"/>
              <a:t>Conducting Self-Study</a:t>
            </a:r>
          </a:p>
          <a:p>
            <a:pPr lvl="1"/>
            <a:r>
              <a:rPr lang="en-US" dirty="0" smtClean="0"/>
              <a:t>Exploring the Guide and the Role of the Facilitator</a:t>
            </a:r>
          </a:p>
          <a:p>
            <a:pPr lvl="1"/>
            <a:r>
              <a:rPr lang="en-US" dirty="0" smtClean="0"/>
              <a:t>Reflection and Summary</a:t>
            </a:r>
          </a:p>
          <a:p>
            <a:pPr lvl="1"/>
            <a:endParaRPr lang="en-US" dirty="0" smtClean="0"/>
          </a:p>
          <a:p>
            <a:pPr lvl="1"/>
            <a:endParaRPr lang="en-US" dirty="0" smtClean="0"/>
          </a:p>
          <a:p>
            <a:endParaRPr lang="en-US" dirty="0"/>
          </a:p>
        </p:txBody>
      </p:sp>
      <p:sp>
        <p:nvSpPr>
          <p:cNvPr id="5" name="Slide Number Placeholder 4"/>
          <p:cNvSpPr>
            <a:spLocks noGrp="1"/>
          </p:cNvSpPr>
          <p:nvPr>
            <p:ph type="sldNum" sz="quarter" idx="12"/>
          </p:nvPr>
        </p:nvSpPr>
        <p:spPr/>
        <p:txBody>
          <a:bodyPr/>
          <a:lstStyle/>
          <a:p>
            <a:fld id="{3E99C8BE-5BAD-47D9-BB13-6DF90D458BB8}" type="slidenum">
              <a:rPr lang="en-US" smtClean="0"/>
              <a:t>2</a:t>
            </a:fld>
            <a:endParaRPr lang="en-US"/>
          </a:p>
        </p:txBody>
      </p:sp>
    </p:spTree>
    <p:extLst>
      <p:ext uri="{BB962C8B-B14F-4D97-AF65-F5344CB8AC3E}">
        <p14:creationId xmlns:p14="http://schemas.microsoft.com/office/powerpoint/2010/main" val="1892938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2043"/>
            <a:ext cx="10515600" cy="603681"/>
          </a:xfrm>
        </p:spPr>
        <p:txBody>
          <a:bodyPr>
            <a:normAutofit fontScale="90000"/>
          </a:bodyPr>
          <a:lstStyle/>
          <a:p>
            <a:pPr algn="ctr"/>
            <a:r>
              <a:rPr lang="en-US" dirty="0" smtClean="0"/>
              <a:t>Steps in Self-Study</a:t>
            </a:r>
            <a:endParaRPr lang="en-US" dirty="0"/>
          </a:p>
        </p:txBody>
      </p:sp>
      <p:pic>
        <p:nvPicPr>
          <p:cNvPr id="4" name="Content Placeholder 3"/>
          <p:cNvPicPr>
            <a:picLocks noGrp="1" noChangeAspect="1"/>
          </p:cNvPicPr>
          <p:nvPr>
            <p:ph idx="1"/>
          </p:nvPr>
        </p:nvPicPr>
        <p:blipFill>
          <a:blip r:embed="rId3"/>
          <a:stretch>
            <a:fillRect/>
          </a:stretch>
        </p:blipFill>
        <p:spPr>
          <a:xfrm>
            <a:off x="3593257" y="879475"/>
            <a:ext cx="5005486" cy="5859463"/>
          </a:xfrm>
          <a:prstGeom prst="rect">
            <a:avLst/>
          </a:prstGeom>
        </p:spPr>
      </p:pic>
      <p:sp>
        <p:nvSpPr>
          <p:cNvPr id="5" name="Slide Number Placeholder 4"/>
          <p:cNvSpPr>
            <a:spLocks noGrp="1"/>
          </p:cNvSpPr>
          <p:nvPr>
            <p:ph type="sldNum" sz="quarter" idx="12"/>
          </p:nvPr>
        </p:nvSpPr>
        <p:spPr/>
        <p:txBody>
          <a:bodyPr/>
          <a:lstStyle/>
          <a:p>
            <a:fld id="{3E99C8BE-5BAD-47D9-BB13-6DF90D458BB8}" type="slidenum">
              <a:rPr lang="en-US" smtClean="0"/>
              <a:t>20</a:t>
            </a:fld>
            <a:endParaRPr lang="en-US"/>
          </a:p>
        </p:txBody>
      </p:sp>
    </p:spTree>
    <p:extLst>
      <p:ext uri="{BB962C8B-B14F-4D97-AF65-F5344CB8AC3E}">
        <p14:creationId xmlns:p14="http://schemas.microsoft.com/office/powerpoint/2010/main" val="49828384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 Guide for Identifying Evidence-Based Interventions for School Improvement</a:t>
            </a:r>
            <a:endParaRPr lang="en-US" dirty="0"/>
          </a:p>
        </p:txBody>
      </p:sp>
      <p:pic>
        <p:nvPicPr>
          <p:cNvPr id="4" name="eVhSXN6DYC4"/>
          <p:cNvPicPr>
            <a:picLocks noGrp="1" noRot="1" noChangeAspect="1"/>
          </p:cNvPicPr>
          <p:nvPr>
            <p:ph idx="1"/>
            <a:quickTimeFile r:link="rId1"/>
          </p:nvPr>
        </p:nvPicPr>
        <p:blipFill>
          <a:blip r:embed="rId4"/>
          <a:stretch>
            <a:fillRect/>
          </a:stretch>
        </p:blipFill>
        <p:spPr>
          <a:xfrm>
            <a:off x="3810000" y="2714625"/>
            <a:ext cx="4572000" cy="2571750"/>
          </a:xfrm>
          <a:prstGeom prst="rect">
            <a:avLst/>
          </a:prstGeom>
        </p:spPr>
      </p:pic>
      <p:sp>
        <p:nvSpPr>
          <p:cNvPr id="5" name="Slide Number Placeholder 4"/>
          <p:cNvSpPr>
            <a:spLocks noGrp="1"/>
          </p:cNvSpPr>
          <p:nvPr>
            <p:ph type="sldNum" sz="quarter" idx="12"/>
          </p:nvPr>
        </p:nvSpPr>
        <p:spPr/>
        <p:txBody>
          <a:bodyPr/>
          <a:lstStyle/>
          <a:p>
            <a:fld id="{3E99C8BE-5BAD-47D9-BB13-6DF90D458BB8}" type="slidenum">
              <a:rPr lang="en-US" smtClean="0"/>
              <a:t>21</a:t>
            </a:fld>
            <a:endParaRPr lang="en-US"/>
          </a:p>
        </p:txBody>
      </p:sp>
    </p:spTree>
    <p:extLst>
      <p:ext uri="{BB962C8B-B14F-4D97-AF65-F5344CB8AC3E}">
        <p14:creationId xmlns:p14="http://schemas.microsoft.com/office/powerpoint/2010/main" val="256041883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 Guide for Identifying Evidence-Based Interventions for School Improvement </a:t>
            </a:r>
            <a:endParaRPr lang="en-US" dirty="0"/>
          </a:p>
        </p:txBody>
      </p:sp>
      <p:pic>
        <p:nvPicPr>
          <p:cNvPr id="4" name="6-rbJK0HUtA"/>
          <p:cNvPicPr>
            <a:picLocks noGrp="1" noRot="1" noChangeAspect="1"/>
          </p:cNvPicPr>
          <p:nvPr>
            <p:ph idx="1"/>
            <a:quickTimeFile r:link="rId1"/>
          </p:nvPr>
        </p:nvPicPr>
        <p:blipFill>
          <a:blip r:embed="rId4"/>
          <a:stretch>
            <a:fillRect/>
          </a:stretch>
        </p:blipFill>
        <p:spPr>
          <a:xfrm>
            <a:off x="3810000" y="2714625"/>
            <a:ext cx="4572000" cy="2571750"/>
          </a:xfrm>
          <a:prstGeom prst="rect">
            <a:avLst/>
          </a:prstGeom>
        </p:spPr>
      </p:pic>
      <p:sp>
        <p:nvSpPr>
          <p:cNvPr id="5" name="Slide Number Placeholder 4"/>
          <p:cNvSpPr>
            <a:spLocks noGrp="1"/>
          </p:cNvSpPr>
          <p:nvPr>
            <p:ph type="sldNum" sz="quarter" idx="12"/>
          </p:nvPr>
        </p:nvSpPr>
        <p:spPr/>
        <p:txBody>
          <a:bodyPr/>
          <a:lstStyle/>
          <a:p>
            <a:fld id="{3E99C8BE-5BAD-47D9-BB13-6DF90D458BB8}" type="slidenum">
              <a:rPr lang="en-US" smtClean="0"/>
              <a:t>22</a:t>
            </a:fld>
            <a:endParaRPr lang="en-US"/>
          </a:p>
        </p:txBody>
      </p:sp>
    </p:spTree>
    <p:extLst>
      <p:ext uri="{BB962C8B-B14F-4D97-AF65-F5344CB8AC3E}">
        <p14:creationId xmlns:p14="http://schemas.microsoft.com/office/powerpoint/2010/main" val="159292034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One of Self-Study - Preparing for Collaboration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Individual Work for the Facilitator</a:t>
            </a:r>
          </a:p>
          <a:p>
            <a:pPr lvl="1"/>
            <a:r>
              <a:rPr lang="en-US" dirty="0" smtClean="0"/>
              <a:t>Schedule meeting with team members to review the guide</a:t>
            </a:r>
          </a:p>
          <a:p>
            <a:pPr lvl="1"/>
            <a:r>
              <a:rPr lang="en-US" dirty="0" smtClean="0"/>
              <a:t>Distribute documents to team members</a:t>
            </a:r>
          </a:p>
          <a:p>
            <a:pPr lvl="1"/>
            <a:r>
              <a:rPr lang="en-US" dirty="0" smtClean="0"/>
              <a:t>Schedule meeting following individual team work</a:t>
            </a:r>
          </a:p>
          <a:p>
            <a:pPr lvl="1"/>
            <a:endParaRPr lang="en-US" dirty="0" smtClean="0"/>
          </a:p>
          <a:p>
            <a:r>
              <a:rPr lang="en-US" dirty="0" smtClean="0"/>
              <a:t>Individual Work for Team Members</a:t>
            </a:r>
          </a:p>
          <a:p>
            <a:pPr lvl="1"/>
            <a:r>
              <a:rPr lang="en-US" dirty="0" smtClean="0"/>
              <a:t>Review the Guide, reading carefully the section on collecting and evaluating research</a:t>
            </a:r>
          </a:p>
          <a:p>
            <a:pPr lvl="1"/>
            <a:r>
              <a:rPr lang="en-US" dirty="0" smtClean="0"/>
              <a:t>Search for and identify a school improvement intervention to present to the self-study team for consideration</a:t>
            </a:r>
          </a:p>
          <a:p>
            <a:pPr lvl="1"/>
            <a:r>
              <a:rPr lang="en-US" dirty="0" smtClean="0"/>
              <a:t>Collect and evaluate the evidence-base of the intervention</a:t>
            </a:r>
          </a:p>
          <a:p>
            <a:pPr lvl="1"/>
            <a:r>
              <a:rPr lang="en-US" dirty="0" smtClean="0"/>
              <a:t>Formulate questions that may help team members thoughtfully consider the intervention</a:t>
            </a:r>
          </a:p>
          <a:p>
            <a:pPr lvl="1"/>
            <a:r>
              <a:rPr lang="en-US" dirty="0" smtClean="0"/>
              <a:t>Cite the research gathered</a:t>
            </a:r>
          </a:p>
          <a:p>
            <a:pPr lvl="1"/>
            <a:r>
              <a:rPr lang="en-US" dirty="0" smtClean="0"/>
              <a:t>Individually rate evidence-based interventions provided by the facilitator as “not recommended,” “recommended,” or strongly recommended</a:t>
            </a:r>
          </a:p>
          <a:p>
            <a:pPr lvl="1"/>
            <a:r>
              <a:rPr lang="en-US" dirty="0" smtClean="0"/>
              <a:t>Note any questions to bring to the team meeting</a:t>
            </a:r>
          </a:p>
          <a:p>
            <a:pPr marL="457200" lvl="1" indent="0">
              <a:buNone/>
            </a:pPr>
            <a:endParaRPr lang="en-US" dirty="0"/>
          </a:p>
        </p:txBody>
      </p:sp>
      <p:sp>
        <p:nvSpPr>
          <p:cNvPr id="5" name="Slide Number Placeholder 4"/>
          <p:cNvSpPr>
            <a:spLocks noGrp="1"/>
          </p:cNvSpPr>
          <p:nvPr>
            <p:ph type="sldNum" sz="quarter" idx="12"/>
          </p:nvPr>
        </p:nvSpPr>
        <p:spPr/>
        <p:txBody>
          <a:bodyPr/>
          <a:lstStyle/>
          <a:p>
            <a:fld id="{3E99C8BE-5BAD-47D9-BB13-6DF90D458BB8}" type="slidenum">
              <a:rPr lang="en-US" smtClean="0"/>
              <a:t>23</a:t>
            </a:fld>
            <a:endParaRPr lang="en-US"/>
          </a:p>
        </p:txBody>
      </p:sp>
    </p:spTree>
    <p:extLst>
      <p:ext uri="{BB962C8B-B14F-4D97-AF65-F5344CB8AC3E}">
        <p14:creationId xmlns:p14="http://schemas.microsoft.com/office/powerpoint/2010/main" val="315228879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Two of Self-Study – Participating in Discussion</a:t>
            </a:r>
            <a:endParaRPr lang="en-US" dirty="0"/>
          </a:p>
        </p:txBody>
      </p:sp>
      <p:sp>
        <p:nvSpPr>
          <p:cNvPr id="3" name="Content Placeholder 2"/>
          <p:cNvSpPr>
            <a:spLocks noGrp="1"/>
          </p:cNvSpPr>
          <p:nvPr>
            <p:ph idx="1"/>
          </p:nvPr>
        </p:nvSpPr>
        <p:spPr>
          <a:xfrm>
            <a:off x="838200" y="2207491"/>
            <a:ext cx="10515600" cy="3969472"/>
          </a:xfrm>
        </p:spPr>
        <p:txBody>
          <a:bodyPr/>
          <a:lstStyle/>
          <a:p>
            <a:r>
              <a:rPr lang="en-US" dirty="0" smtClean="0"/>
              <a:t>Team members share their rankings of school improvement interventions as “not recommended,” “recommended,” or “strongly recommended.”</a:t>
            </a:r>
          </a:p>
          <a:p>
            <a:r>
              <a:rPr lang="en-US" dirty="0" smtClean="0"/>
              <a:t>The facilitator guides a discussion following the vote in an effort for the team to come to consensus regarding each of the interventions.</a:t>
            </a:r>
          </a:p>
        </p:txBody>
      </p:sp>
      <p:sp>
        <p:nvSpPr>
          <p:cNvPr id="5" name="Slide Number Placeholder 4"/>
          <p:cNvSpPr>
            <a:spLocks noGrp="1"/>
          </p:cNvSpPr>
          <p:nvPr>
            <p:ph type="sldNum" sz="quarter" idx="12"/>
          </p:nvPr>
        </p:nvSpPr>
        <p:spPr/>
        <p:txBody>
          <a:bodyPr/>
          <a:lstStyle/>
          <a:p>
            <a:fld id="{3E99C8BE-5BAD-47D9-BB13-6DF90D458BB8}" type="slidenum">
              <a:rPr lang="en-US" smtClean="0"/>
              <a:t>24</a:t>
            </a:fld>
            <a:endParaRPr lang="en-US"/>
          </a:p>
        </p:txBody>
      </p:sp>
    </p:spTree>
    <p:extLst>
      <p:ext uri="{BB962C8B-B14F-4D97-AF65-F5344CB8AC3E}">
        <p14:creationId xmlns:p14="http://schemas.microsoft.com/office/powerpoint/2010/main" val="2405090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Three of Self-Study – Planning Next Steps</a:t>
            </a:r>
            <a:endParaRPr lang="en-US" dirty="0"/>
          </a:p>
        </p:txBody>
      </p:sp>
      <p:sp>
        <p:nvSpPr>
          <p:cNvPr id="3" name="Content Placeholder 2"/>
          <p:cNvSpPr>
            <a:spLocks noGrp="1"/>
          </p:cNvSpPr>
          <p:nvPr>
            <p:ph idx="1"/>
          </p:nvPr>
        </p:nvSpPr>
        <p:spPr/>
        <p:txBody>
          <a:bodyPr/>
          <a:lstStyle/>
          <a:p>
            <a:r>
              <a:rPr lang="en-US" dirty="0"/>
              <a:t>The facilitator leads a discussion regarding planning for next steps, recording priorities and ideas of the team along with any anticipated challenges. </a:t>
            </a:r>
            <a:endParaRPr lang="en-US" dirty="0" smtClean="0"/>
          </a:p>
          <a:p>
            <a:r>
              <a:rPr lang="en-US" dirty="0" smtClean="0"/>
              <a:t>Timelines </a:t>
            </a:r>
            <a:r>
              <a:rPr lang="en-US" dirty="0"/>
              <a:t>for follow-up are </a:t>
            </a:r>
            <a:r>
              <a:rPr lang="en-US" dirty="0" smtClean="0"/>
              <a:t>established and future meetings are established.</a:t>
            </a:r>
            <a:endParaRPr lang="en-US" dirty="0"/>
          </a:p>
          <a:p>
            <a:endParaRPr lang="en-US" dirty="0"/>
          </a:p>
        </p:txBody>
      </p:sp>
      <p:sp>
        <p:nvSpPr>
          <p:cNvPr id="5" name="Slide Number Placeholder 4"/>
          <p:cNvSpPr>
            <a:spLocks noGrp="1"/>
          </p:cNvSpPr>
          <p:nvPr>
            <p:ph type="sldNum" sz="quarter" idx="12"/>
          </p:nvPr>
        </p:nvSpPr>
        <p:spPr/>
        <p:txBody>
          <a:bodyPr/>
          <a:lstStyle/>
          <a:p>
            <a:fld id="{3E99C8BE-5BAD-47D9-BB13-6DF90D458BB8}" type="slidenum">
              <a:rPr lang="en-US" smtClean="0"/>
              <a:t>25</a:t>
            </a:fld>
            <a:endParaRPr lang="en-US"/>
          </a:p>
        </p:txBody>
      </p:sp>
    </p:spTree>
    <p:extLst>
      <p:ext uri="{BB962C8B-B14F-4D97-AF65-F5344CB8AC3E}">
        <p14:creationId xmlns:p14="http://schemas.microsoft.com/office/powerpoint/2010/main" val="4089320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dirty="0" smtClean="0">
                <a:solidFill>
                  <a:srgbClr val="FFFFFF"/>
                </a:solidFill>
                <a:latin typeface="Calibri"/>
                <a:cs typeface="Calibri"/>
              </a:rPr>
              <a:t>Exploring the Guide and the Role of the Facilitator</a:t>
            </a:r>
            <a:endParaRPr lang="en-US" b="1" dirty="0">
              <a:solidFill>
                <a:srgbClr val="FFFFFF"/>
              </a:solidFill>
              <a:latin typeface="Calibri"/>
              <a:cs typeface="Calibri"/>
            </a:endParaRPr>
          </a:p>
        </p:txBody>
      </p:sp>
      <p:sp>
        <p:nvSpPr>
          <p:cNvPr id="3" name="Text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2"/>
          </p:nvPr>
        </p:nvSpPr>
        <p:spPr/>
        <p:txBody>
          <a:bodyPr/>
          <a:lstStyle/>
          <a:p>
            <a:fld id="{3E99C8BE-5BAD-47D9-BB13-6DF90D458BB8}" type="slidenum">
              <a:rPr lang="en-US" smtClean="0"/>
              <a:t>26</a:t>
            </a:fld>
            <a:endParaRPr lang="en-US"/>
          </a:p>
        </p:txBody>
      </p:sp>
    </p:spTree>
    <p:extLst>
      <p:ext uri="{BB962C8B-B14F-4D97-AF65-F5344CB8AC3E}">
        <p14:creationId xmlns:p14="http://schemas.microsoft.com/office/powerpoint/2010/main" val="3954999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Exploring the Guide and the Role of the Facilitator – An Overview</a:t>
            </a:r>
            <a:endParaRPr lang="en-US" dirty="0"/>
          </a:p>
        </p:txBody>
      </p:sp>
      <p:sp>
        <p:nvSpPr>
          <p:cNvPr id="3" name="Content Placeholder 2"/>
          <p:cNvSpPr>
            <a:spLocks noGrp="1"/>
          </p:cNvSpPr>
          <p:nvPr>
            <p:ph idx="1"/>
          </p:nvPr>
        </p:nvSpPr>
        <p:spPr>
          <a:xfrm>
            <a:off x="838200" y="1690688"/>
            <a:ext cx="10515600" cy="4486275"/>
          </a:xfrm>
        </p:spPr>
        <p:txBody>
          <a:bodyPr>
            <a:normAutofit fontScale="85000" lnSpcReduction="20000"/>
          </a:bodyPr>
          <a:lstStyle/>
          <a:p>
            <a:pPr marL="0" indent="0">
              <a:buNone/>
            </a:pPr>
            <a:endParaRPr lang="en-US" dirty="0"/>
          </a:p>
          <a:p>
            <a:r>
              <a:rPr lang="en-US" dirty="0" smtClean="0"/>
              <a:t>Narrative Sections</a:t>
            </a:r>
          </a:p>
          <a:p>
            <a:pPr lvl="1"/>
            <a:r>
              <a:rPr lang="en-US" dirty="0" smtClean="0"/>
              <a:t>Table of Contents</a:t>
            </a:r>
          </a:p>
          <a:p>
            <a:pPr lvl="1"/>
            <a:r>
              <a:rPr lang="en-US" dirty="0" smtClean="0"/>
              <a:t>Introduction</a:t>
            </a:r>
          </a:p>
          <a:p>
            <a:pPr lvl="1"/>
            <a:r>
              <a:rPr lang="en-US" dirty="0" smtClean="0"/>
              <a:t>The Self-Study Process</a:t>
            </a:r>
          </a:p>
          <a:p>
            <a:pPr lvl="1"/>
            <a:r>
              <a:rPr lang="en-US" dirty="0" smtClean="0"/>
              <a:t>Overview of the Self-Study Guide Tools</a:t>
            </a:r>
          </a:p>
          <a:p>
            <a:pPr lvl="1"/>
            <a:r>
              <a:rPr lang="en-US" dirty="0" smtClean="0"/>
              <a:t>Preparing for Self-Study</a:t>
            </a:r>
          </a:p>
          <a:p>
            <a:pPr lvl="1"/>
            <a:r>
              <a:rPr lang="en-US" dirty="0" smtClean="0"/>
              <a:t>Follow-up, Monitoring, and Evaluation</a:t>
            </a:r>
          </a:p>
          <a:p>
            <a:r>
              <a:rPr lang="en-US" dirty="0"/>
              <a:t>Self-Study Tools</a:t>
            </a:r>
          </a:p>
          <a:p>
            <a:pPr lvl="1"/>
            <a:r>
              <a:rPr lang="en-US" dirty="0"/>
              <a:t>Checklists for </a:t>
            </a:r>
            <a:r>
              <a:rPr lang="en-US" dirty="0" smtClean="0"/>
              <a:t>Team </a:t>
            </a:r>
            <a:r>
              <a:rPr lang="en-US" dirty="0"/>
              <a:t>members and </a:t>
            </a:r>
            <a:r>
              <a:rPr lang="en-US" dirty="0" smtClean="0"/>
              <a:t>Facilitators</a:t>
            </a:r>
            <a:endParaRPr lang="en-US" dirty="0"/>
          </a:p>
          <a:p>
            <a:pPr lvl="1"/>
            <a:r>
              <a:rPr lang="en-US" dirty="0"/>
              <a:t>Scoring Template</a:t>
            </a:r>
          </a:p>
          <a:p>
            <a:pPr lvl="1"/>
            <a:r>
              <a:rPr lang="en-US" dirty="0"/>
              <a:t>Scoring Guide</a:t>
            </a:r>
          </a:p>
          <a:p>
            <a:pPr lvl="1"/>
            <a:r>
              <a:rPr lang="en-US" dirty="0"/>
              <a:t>Voting and Consensus Rating Form</a:t>
            </a:r>
          </a:p>
          <a:p>
            <a:pPr lvl="1"/>
            <a:r>
              <a:rPr lang="en-US" dirty="0"/>
              <a:t>Planning Form</a:t>
            </a:r>
          </a:p>
        </p:txBody>
      </p:sp>
      <p:sp>
        <p:nvSpPr>
          <p:cNvPr id="5" name="Slide Number Placeholder 4"/>
          <p:cNvSpPr>
            <a:spLocks noGrp="1"/>
          </p:cNvSpPr>
          <p:nvPr>
            <p:ph type="sldNum" sz="quarter" idx="12"/>
          </p:nvPr>
        </p:nvSpPr>
        <p:spPr/>
        <p:txBody>
          <a:bodyPr/>
          <a:lstStyle/>
          <a:p>
            <a:fld id="{3E99C8BE-5BAD-47D9-BB13-6DF90D458BB8}" type="slidenum">
              <a:rPr lang="en-US" smtClean="0"/>
              <a:t>27</a:t>
            </a:fld>
            <a:endParaRPr lang="en-US"/>
          </a:p>
        </p:txBody>
      </p:sp>
    </p:spTree>
    <p:extLst>
      <p:ext uri="{BB962C8B-B14F-4D97-AF65-F5344CB8AC3E}">
        <p14:creationId xmlns:p14="http://schemas.microsoft.com/office/powerpoint/2010/main" val="2041773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Exploring the Guide and the Role of the Facilitator – Sections for Preparation</a:t>
            </a:r>
            <a:endParaRPr lang="en-US" dirty="0"/>
          </a:p>
        </p:txBody>
      </p:sp>
      <p:sp>
        <p:nvSpPr>
          <p:cNvPr id="3" name="Content Placeholder 2"/>
          <p:cNvSpPr>
            <a:spLocks noGrp="1"/>
          </p:cNvSpPr>
          <p:nvPr>
            <p:ph idx="1"/>
          </p:nvPr>
        </p:nvSpPr>
        <p:spPr/>
        <p:txBody>
          <a:bodyPr>
            <a:normAutofit fontScale="92500"/>
          </a:bodyPr>
          <a:lstStyle/>
          <a:p>
            <a:r>
              <a:rPr lang="en-US" dirty="0" smtClean="0"/>
              <a:t>Team members may need to use the following sections to conduct independent work before meeting for discussion:</a:t>
            </a:r>
          </a:p>
          <a:p>
            <a:pPr lvl="1"/>
            <a:r>
              <a:rPr lang="en-US" dirty="0" smtClean="0"/>
              <a:t>Preparing for Self-Study</a:t>
            </a:r>
          </a:p>
          <a:p>
            <a:pPr lvl="1"/>
            <a:r>
              <a:rPr lang="en-US" dirty="0" smtClean="0"/>
              <a:t>Checklist </a:t>
            </a:r>
          </a:p>
          <a:p>
            <a:pPr lvl="1"/>
            <a:r>
              <a:rPr lang="en-US" dirty="0" smtClean="0"/>
              <a:t>Scoring Template</a:t>
            </a:r>
          </a:p>
          <a:p>
            <a:pPr lvl="1"/>
            <a:r>
              <a:rPr lang="en-US" dirty="0" smtClean="0"/>
              <a:t>Scoring Guide</a:t>
            </a:r>
          </a:p>
          <a:p>
            <a:pPr lvl="1"/>
            <a:r>
              <a:rPr lang="en-US" dirty="0" smtClean="0"/>
              <a:t>Appendix A – Annotated Bibliography</a:t>
            </a:r>
            <a:endParaRPr lang="en-US" dirty="0"/>
          </a:p>
          <a:p>
            <a:pPr lvl="0"/>
            <a:r>
              <a:rPr lang="en-US" dirty="0"/>
              <a:t>The facilitator will need to decide if all of the components will be utilized by team members, or if only some of them are appropriate to their needs. </a:t>
            </a:r>
            <a:endParaRPr lang="en-US" dirty="0" smtClean="0"/>
          </a:p>
          <a:p>
            <a:pPr lvl="0"/>
            <a:r>
              <a:rPr lang="en-US" dirty="0" smtClean="0">
                <a:solidFill>
                  <a:prstClr val="black"/>
                </a:solidFill>
              </a:rPr>
              <a:t>The </a:t>
            </a:r>
            <a:r>
              <a:rPr lang="en-US" dirty="0">
                <a:solidFill>
                  <a:prstClr val="black"/>
                </a:solidFill>
              </a:rPr>
              <a:t>facilitator may also wish to use the Facilitator’s Checklist to ensure all tasks are </a:t>
            </a:r>
            <a:r>
              <a:rPr lang="en-US" dirty="0" smtClean="0">
                <a:solidFill>
                  <a:prstClr val="black"/>
                </a:solidFill>
              </a:rPr>
              <a:t>completed.</a:t>
            </a:r>
            <a:endParaRPr lang="en-US" dirty="0">
              <a:solidFill>
                <a:prstClr val="black"/>
              </a:solidFill>
            </a:endParaRPr>
          </a:p>
          <a:p>
            <a:pPr lvl="1"/>
            <a:endParaRPr lang="en-US" dirty="0" smtClean="0"/>
          </a:p>
        </p:txBody>
      </p:sp>
      <p:sp>
        <p:nvSpPr>
          <p:cNvPr id="5" name="Slide Number Placeholder 4"/>
          <p:cNvSpPr>
            <a:spLocks noGrp="1"/>
          </p:cNvSpPr>
          <p:nvPr>
            <p:ph type="sldNum" sz="quarter" idx="12"/>
          </p:nvPr>
        </p:nvSpPr>
        <p:spPr/>
        <p:txBody>
          <a:bodyPr/>
          <a:lstStyle/>
          <a:p>
            <a:fld id="{3E99C8BE-5BAD-47D9-BB13-6DF90D458BB8}" type="slidenum">
              <a:rPr lang="en-US" smtClean="0"/>
              <a:t>28</a:t>
            </a:fld>
            <a:endParaRPr lang="en-US"/>
          </a:p>
        </p:txBody>
      </p:sp>
    </p:spTree>
    <p:extLst>
      <p:ext uri="{BB962C8B-B14F-4D97-AF65-F5344CB8AC3E}">
        <p14:creationId xmlns:p14="http://schemas.microsoft.com/office/powerpoint/2010/main" val="31832188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Exploring the </a:t>
            </a:r>
            <a:r>
              <a:rPr lang="en-US" dirty="0"/>
              <a:t>Guide </a:t>
            </a:r>
            <a:r>
              <a:rPr lang="en-US" dirty="0" smtClean="0"/>
              <a:t>and the Role of the Facilitator– </a:t>
            </a:r>
            <a:r>
              <a:rPr lang="en-US" dirty="0"/>
              <a:t>Sections for </a:t>
            </a:r>
            <a:r>
              <a:rPr lang="en-US" dirty="0" smtClean="0"/>
              <a:t>Preparation: Collecting and Evaluating Evidence</a:t>
            </a:r>
            <a:endParaRPr lang="en-US" dirty="0"/>
          </a:p>
        </p:txBody>
      </p:sp>
      <p:sp>
        <p:nvSpPr>
          <p:cNvPr id="3" name="Content Placeholder 2"/>
          <p:cNvSpPr>
            <a:spLocks noGrp="1"/>
          </p:cNvSpPr>
          <p:nvPr>
            <p:ph idx="1"/>
          </p:nvPr>
        </p:nvSpPr>
        <p:spPr>
          <a:xfrm>
            <a:off x="838200" y="2216727"/>
            <a:ext cx="10515600" cy="3960236"/>
          </a:xfrm>
        </p:spPr>
        <p:txBody>
          <a:bodyPr/>
          <a:lstStyle/>
          <a:p>
            <a:r>
              <a:rPr lang="en-US" dirty="0" smtClean="0"/>
              <a:t>At your table:</a:t>
            </a:r>
          </a:p>
          <a:p>
            <a:pPr lvl="1"/>
            <a:r>
              <a:rPr lang="en-US" dirty="0" smtClean="0"/>
              <a:t>In the Preparing for Self-Study section, read the information concerning the process, collecting research, and evaluating research.  Discuss the following questions:</a:t>
            </a:r>
          </a:p>
          <a:p>
            <a:pPr lvl="2"/>
            <a:r>
              <a:rPr lang="en-US" dirty="0" smtClean="0"/>
              <a:t>Are the characteristics of a good facilitator listed in the guide reflective of those that your group listed?</a:t>
            </a:r>
          </a:p>
          <a:p>
            <a:pPr lvl="2"/>
            <a:r>
              <a:rPr lang="en-US" dirty="0" smtClean="0"/>
              <a:t>How does the facilitator seem to keep the process flowing?</a:t>
            </a:r>
          </a:p>
          <a:p>
            <a:pPr lvl="2"/>
            <a:r>
              <a:rPr lang="en-US" dirty="0" smtClean="0"/>
              <a:t>Are there other resources that you know of where research to identify evidence-based interventions might be found?  If so, write them on sticky notes.</a:t>
            </a:r>
          </a:p>
          <a:p>
            <a:pPr lvl="2"/>
            <a:r>
              <a:rPr lang="en-US" dirty="0" smtClean="0"/>
              <a:t>Are there other organizations that you know of that could help in the evaluation of research?  If so, write them on sticky notes.</a:t>
            </a:r>
          </a:p>
          <a:p>
            <a:pPr lvl="2"/>
            <a:endParaRPr lang="en-US" dirty="0"/>
          </a:p>
        </p:txBody>
      </p:sp>
      <p:sp>
        <p:nvSpPr>
          <p:cNvPr id="5" name="Slide Number Placeholder 4"/>
          <p:cNvSpPr>
            <a:spLocks noGrp="1"/>
          </p:cNvSpPr>
          <p:nvPr>
            <p:ph type="sldNum" sz="quarter" idx="12"/>
          </p:nvPr>
        </p:nvSpPr>
        <p:spPr/>
        <p:txBody>
          <a:bodyPr/>
          <a:lstStyle/>
          <a:p>
            <a:fld id="{3E99C8BE-5BAD-47D9-BB13-6DF90D458BB8}" type="slidenum">
              <a:rPr lang="en-US" smtClean="0"/>
              <a:t>29</a:t>
            </a:fld>
            <a:endParaRPr lang="en-US"/>
          </a:p>
        </p:txBody>
      </p:sp>
    </p:spTree>
    <p:extLst>
      <p:ext uri="{BB962C8B-B14F-4D97-AF65-F5344CB8AC3E}">
        <p14:creationId xmlns:p14="http://schemas.microsoft.com/office/powerpoint/2010/main" val="83739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b="1" dirty="0" smtClean="0">
                <a:solidFill>
                  <a:srgbClr val="FFFFFF"/>
                </a:solidFill>
                <a:latin typeface="+mn-lt"/>
              </a:rPr>
              <a:t>ESSA and the Guide for Identifying Evidence-Based Interventions for School Improvement</a:t>
            </a:r>
            <a:endParaRPr lang="en-US" b="1" dirty="0">
              <a:solidFill>
                <a:srgbClr val="FFFFFF"/>
              </a:solidFill>
              <a:latin typeface="+mn-lt"/>
            </a:endParaRPr>
          </a:p>
        </p:txBody>
      </p:sp>
      <p:sp>
        <p:nvSpPr>
          <p:cNvPr id="3" name="Text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2"/>
          </p:nvPr>
        </p:nvSpPr>
        <p:spPr/>
        <p:txBody>
          <a:bodyPr/>
          <a:lstStyle/>
          <a:p>
            <a:fld id="{3E99C8BE-5BAD-47D9-BB13-6DF90D458BB8}" type="slidenum">
              <a:rPr lang="en-US" smtClean="0"/>
              <a:t>3</a:t>
            </a:fld>
            <a:endParaRPr lang="en-US"/>
          </a:p>
        </p:txBody>
      </p:sp>
    </p:spTree>
    <p:extLst>
      <p:ext uri="{BB962C8B-B14F-4D97-AF65-F5344CB8AC3E}">
        <p14:creationId xmlns:p14="http://schemas.microsoft.com/office/powerpoint/2010/main" val="28015293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Exploring the Guide and the Role of the Facilitator </a:t>
            </a:r>
            <a:r>
              <a:rPr lang="en-US" dirty="0"/>
              <a:t>– Sections for </a:t>
            </a:r>
            <a:r>
              <a:rPr lang="en-US" dirty="0" smtClean="0"/>
              <a:t>Preparation: ESSA Levels of Evidence</a:t>
            </a:r>
            <a:endParaRPr lang="en-US" dirty="0"/>
          </a:p>
        </p:txBody>
      </p:sp>
      <p:sp>
        <p:nvSpPr>
          <p:cNvPr id="3" name="Content Placeholder 2"/>
          <p:cNvSpPr>
            <a:spLocks noGrp="1"/>
          </p:cNvSpPr>
          <p:nvPr>
            <p:ph idx="1"/>
          </p:nvPr>
        </p:nvSpPr>
        <p:spPr>
          <a:xfrm>
            <a:off x="838200" y="2087417"/>
            <a:ext cx="10515600" cy="4089545"/>
          </a:xfrm>
        </p:spPr>
        <p:txBody>
          <a:bodyPr/>
          <a:lstStyle/>
          <a:p>
            <a:r>
              <a:rPr lang="en-US" dirty="0" smtClean="0"/>
              <a:t>In your groups:</a:t>
            </a:r>
          </a:p>
          <a:p>
            <a:pPr lvl="1"/>
            <a:r>
              <a:rPr lang="en-US" dirty="0" smtClean="0"/>
              <a:t>Everyone read the section on the ESSA levels of evidence on pages 13-14.</a:t>
            </a:r>
          </a:p>
          <a:p>
            <a:pPr lvl="1"/>
            <a:r>
              <a:rPr lang="en-US" dirty="0" smtClean="0"/>
              <a:t>Discuss the following questions:</a:t>
            </a:r>
          </a:p>
          <a:p>
            <a:pPr lvl="2"/>
            <a:r>
              <a:rPr lang="en-US" dirty="0" smtClean="0"/>
              <a:t>What is meant by “statistically significant”?</a:t>
            </a:r>
          </a:p>
          <a:p>
            <a:pPr lvl="2"/>
            <a:r>
              <a:rPr lang="en-US" dirty="0" smtClean="0"/>
              <a:t>What is meant by “substantively important”?</a:t>
            </a:r>
          </a:p>
          <a:p>
            <a:pPr lvl="2"/>
            <a:r>
              <a:rPr lang="en-US" dirty="0" smtClean="0"/>
              <a:t>Why are these important?</a:t>
            </a:r>
          </a:p>
          <a:p>
            <a:pPr lvl="2"/>
            <a:r>
              <a:rPr lang="en-US" dirty="0" smtClean="0"/>
              <a:t>Why is context of the studies important?</a:t>
            </a:r>
          </a:p>
          <a:p>
            <a:pPr lvl="2"/>
            <a:r>
              <a:rPr lang="en-US" dirty="0" smtClean="0"/>
              <a:t>Why can “demonstrates a rationale” be considered an opportunity for building evidence?</a:t>
            </a:r>
          </a:p>
          <a:p>
            <a:pPr marL="914400" lvl="2" indent="0">
              <a:buNone/>
            </a:pPr>
            <a:endParaRPr lang="en-US" dirty="0" smtClean="0"/>
          </a:p>
          <a:p>
            <a:pPr lvl="2"/>
            <a:endParaRPr lang="en-US" dirty="0" smtClean="0"/>
          </a:p>
        </p:txBody>
      </p:sp>
      <p:sp>
        <p:nvSpPr>
          <p:cNvPr id="5" name="Slide Number Placeholder 4"/>
          <p:cNvSpPr>
            <a:spLocks noGrp="1"/>
          </p:cNvSpPr>
          <p:nvPr>
            <p:ph type="sldNum" sz="quarter" idx="12"/>
          </p:nvPr>
        </p:nvSpPr>
        <p:spPr/>
        <p:txBody>
          <a:bodyPr/>
          <a:lstStyle/>
          <a:p>
            <a:fld id="{3E99C8BE-5BAD-47D9-BB13-6DF90D458BB8}" type="slidenum">
              <a:rPr lang="en-US" smtClean="0"/>
              <a:t>30</a:t>
            </a:fld>
            <a:endParaRPr lang="en-US"/>
          </a:p>
        </p:txBody>
      </p:sp>
    </p:spTree>
    <p:extLst>
      <p:ext uri="{BB962C8B-B14F-4D97-AF65-F5344CB8AC3E}">
        <p14:creationId xmlns:p14="http://schemas.microsoft.com/office/powerpoint/2010/main" val="3423810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Exploring the </a:t>
            </a:r>
            <a:r>
              <a:rPr lang="en-US" dirty="0"/>
              <a:t>Guide </a:t>
            </a:r>
            <a:r>
              <a:rPr lang="en-US" dirty="0" smtClean="0"/>
              <a:t>and the Role of the Facilitator – </a:t>
            </a:r>
            <a:r>
              <a:rPr lang="en-US" dirty="0"/>
              <a:t>Sections for </a:t>
            </a:r>
            <a:r>
              <a:rPr lang="en-US" dirty="0" smtClean="0"/>
              <a:t>Preparation: ESSA Levels of Evidence</a:t>
            </a:r>
            <a:endParaRPr lang="en-US" dirty="0"/>
          </a:p>
        </p:txBody>
      </p:sp>
      <p:sp>
        <p:nvSpPr>
          <p:cNvPr id="3" name="Content Placeholder 2"/>
          <p:cNvSpPr>
            <a:spLocks noGrp="1"/>
          </p:cNvSpPr>
          <p:nvPr>
            <p:ph idx="1"/>
          </p:nvPr>
        </p:nvSpPr>
        <p:spPr>
          <a:xfrm>
            <a:off x="838200" y="1958109"/>
            <a:ext cx="10515600" cy="4218854"/>
          </a:xfrm>
        </p:spPr>
        <p:txBody>
          <a:bodyPr/>
          <a:lstStyle/>
          <a:p>
            <a:r>
              <a:rPr lang="en-US" dirty="0"/>
              <a:t>In your groups:</a:t>
            </a:r>
          </a:p>
          <a:p>
            <a:pPr lvl="1"/>
            <a:r>
              <a:rPr lang="en-US" dirty="0" smtClean="0"/>
              <a:t>At </a:t>
            </a:r>
            <a:r>
              <a:rPr lang="en-US" dirty="0"/>
              <a:t>least one person </a:t>
            </a:r>
            <a:r>
              <a:rPr lang="en-US" dirty="0" smtClean="0"/>
              <a:t>reads </a:t>
            </a:r>
            <a:r>
              <a:rPr lang="en-US" dirty="0"/>
              <a:t>the section on strong evidence (pgs. 14-16)</a:t>
            </a:r>
          </a:p>
          <a:p>
            <a:pPr lvl="1"/>
            <a:r>
              <a:rPr lang="en-US" dirty="0"/>
              <a:t>At least one person </a:t>
            </a:r>
            <a:r>
              <a:rPr lang="en-US" dirty="0" smtClean="0"/>
              <a:t>reads the </a:t>
            </a:r>
            <a:r>
              <a:rPr lang="en-US" dirty="0"/>
              <a:t>section on moderate evidence (pgs. 16-17)</a:t>
            </a:r>
          </a:p>
          <a:p>
            <a:pPr lvl="1"/>
            <a:r>
              <a:rPr lang="en-US" dirty="0"/>
              <a:t>At least one person </a:t>
            </a:r>
            <a:r>
              <a:rPr lang="en-US" dirty="0" smtClean="0"/>
              <a:t>reads the </a:t>
            </a:r>
            <a:r>
              <a:rPr lang="en-US" dirty="0"/>
              <a:t>sections on promising evidence and evidence that demonstrates a rationale (pgs. 17-18)</a:t>
            </a:r>
          </a:p>
          <a:p>
            <a:r>
              <a:rPr lang="en-US" dirty="0" smtClean="0"/>
              <a:t>After reading:</a:t>
            </a:r>
          </a:p>
          <a:p>
            <a:pPr lvl="1"/>
            <a:r>
              <a:rPr lang="en-US" dirty="0" smtClean="0"/>
              <a:t>Explain the section you read to your group. Be sure to note the critical components of studies falling into the evidence-level, what constitutes being “well-designed and well-implemented,” and some “look-</a:t>
            </a:r>
            <a:r>
              <a:rPr lang="en-US" dirty="0" err="1" smtClean="0"/>
              <a:t>fors</a:t>
            </a:r>
            <a:r>
              <a:rPr lang="en-US" dirty="0" smtClean="0"/>
              <a:t>” that reflect the evidence-level you read about.</a:t>
            </a:r>
            <a:endParaRPr lang="en-US" dirty="0"/>
          </a:p>
          <a:p>
            <a:endParaRPr lang="en-US" dirty="0"/>
          </a:p>
        </p:txBody>
      </p:sp>
      <p:sp>
        <p:nvSpPr>
          <p:cNvPr id="5" name="Slide Number Placeholder 4"/>
          <p:cNvSpPr>
            <a:spLocks noGrp="1"/>
          </p:cNvSpPr>
          <p:nvPr>
            <p:ph type="sldNum" sz="quarter" idx="12"/>
          </p:nvPr>
        </p:nvSpPr>
        <p:spPr/>
        <p:txBody>
          <a:bodyPr/>
          <a:lstStyle/>
          <a:p>
            <a:fld id="{3E99C8BE-5BAD-47D9-BB13-6DF90D458BB8}" type="slidenum">
              <a:rPr lang="en-US" smtClean="0"/>
              <a:t>31</a:t>
            </a:fld>
            <a:endParaRPr lang="en-US"/>
          </a:p>
        </p:txBody>
      </p:sp>
    </p:spTree>
    <p:extLst>
      <p:ext uri="{BB962C8B-B14F-4D97-AF65-F5344CB8AC3E}">
        <p14:creationId xmlns:p14="http://schemas.microsoft.com/office/powerpoint/2010/main" val="27548377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Exploring the </a:t>
            </a:r>
            <a:r>
              <a:rPr lang="en-US" dirty="0"/>
              <a:t>Guide </a:t>
            </a:r>
            <a:r>
              <a:rPr lang="en-US" dirty="0" smtClean="0"/>
              <a:t>and the Role of the Facilitator – The Scoring Template</a:t>
            </a:r>
            <a:endParaRPr lang="en-US" dirty="0"/>
          </a:p>
        </p:txBody>
      </p:sp>
      <p:sp>
        <p:nvSpPr>
          <p:cNvPr id="3" name="Content Placeholder 2"/>
          <p:cNvSpPr>
            <a:spLocks noGrp="1"/>
          </p:cNvSpPr>
          <p:nvPr>
            <p:ph idx="1"/>
          </p:nvPr>
        </p:nvSpPr>
        <p:spPr/>
        <p:txBody>
          <a:bodyPr/>
          <a:lstStyle/>
          <a:p>
            <a:r>
              <a:rPr lang="en-US" dirty="0" smtClean="0"/>
              <a:t>With a partner at your table:</a:t>
            </a:r>
          </a:p>
          <a:p>
            <a:pPr lvl="1"/>
            <a:r>
              <a:rPr lang="en-US" dirty="0" smtClean="0"/>
              <a:t>Review the data from ABC Elementary School and determine a top priority in the school.</a:t>
            </a:r>
          </a:p>
          <a:p>
            <a:pPr lvl="1"/>
            <a:r>
              <a:rPr lang="en-US" dirty="0" smtClean="0"/>
              <a:t>Select one of the interventions found on one of the websites (pg. 12) that you think addresses the priority of the school you identified, and has an evidence-base that satisfies your group.  </a:t>
            </a:r>
          </a:p>
          <a:p>
            <a:pPr lvl="1"/>
            <a:r>
              <a:rPr lang="en-US" dirty="0" smtClean="0"/>
              <a:t>Work together to complete the scoring template, except for the selection of the rating. Your group will need to think about what additional information might be available to help evaluate the intervention, and develop at least two guiding questions that might help others as they consider whether this is an appropriate choice for the school.</a:t>
            </a:r>
          </a:p>
          <a:p>
            <a:pPr lvl="1"/>
            <a:endParaRPr lang="en-US" dirty="0"/>
          </a:p>
        </p:txBody>
      </p:sp>
      <p:sp>
        <p:nvSpPr>
          <p:cNvPr id="5" name="Slide Number Placeholder 4"/>
          <p:cNvSpPr>
            <a:spLocks noGrp="1"/>
          </p:cNvSpPr>
          <p:nvPr>
            <p:ph type="sldNum" sz="quarter" idx="12"/>
          </p:nvPr>
        </p:nvSpPr>
        <p:spPr/>
        <p:txBody>
          <a:bodyPr/>
          <a:lstStyle/>
          <a:p>
            <a:fld id="{3E99C8BE-5BAD-47D9-BB13-6DF90D458BB8}" type="slidenum">
              <a:rPr lang="en-US" smtClean="0"/>
              <a:t>32</a:t>
            </a:fld>
            <a:endParaRPr lang="en-US"/>
          </a:p>
        </p:txBody>
      </p:sp>
    </p:spTree>
    <p:extLst>
      <p:ext uri="{BB962C8B-B14F-4D97-AF65-F5344CB8AC3E}">
        <p14:creationId xmlns:p14="http://schemas.microsoft.com/office/powerpoint/2010/main" val="1107200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Exploring the Guide and the Role of the Facilitator </a:t>
            </a:r>
            <a:r>
              <a:rPr lang="en-US" dirty="0"/>
              <a:t>– Sections for </a:t>
            </a:r>
            <a:r>
              <a:rPr lang="en-US" dirty="0" smtClean="0"/>
              <a:t>Preparation:  </a:t>
            </a:r>
            <a:r>
              <a:rPr lang="en-US" dirty="0"/>
              <a:t>T</a:t>
            </a:r>
            <a:r>
              <a:rPr lang="en-US" dirty="0" smtClean="0"/>
              <a:t>he Scoring Guide</a:t>
            </a:r>
            <a:endParaRPr lang="en-US" dirty="0"/>
          </a:p>
        </p:txBody>
      </p:sp>
      <p:sp>
        <p:nvSpPr>
          <p:cNvPr id="3" name="Content Placeholder 2"/>
          <p:cNvSpPr>
            <a:spLocks noGrp="1"/>
          </p:cNvSpPr>
          <p:nvPr>
            <p:ph idx="1"/>
          </p:nvPr>
        </p:nvSpPr>
        <p:spPr/>
        <p:txBody>
          <a:bodyPr/>
          <a:lstStyle/>
          <a:p>
            <a:r>
              <a:rPr lang="en-US" dirty="0" smtClean="0"/>
              <a:t>Individually, read through the interventions in Area 1, Implementing Systemic Change (pgs. T-20 toT-25). Consider the needs assessment of ABC Elementary School and the evidence-level of these interventions. </a:t>
            </a:r>
          </a:p>
          <a:p>
            <a:r>
              <a:rPr lang="en-US" dirty="0" smtClean="0"/>
              <a:t>Reference Appendix A. Annotated Bibliography (pg. A-1) for additional information regarding the research. </a:t>
            </a:r>
          </a:p>
          <a:p>
            <a:r>
              <a:rPr lang="en-US" dirty="0" smtClean="0"/>
              <a:t>Rate each intervention as “not recommended,” “recommended,” or “strongly recommended.”</a:t>
            </a:r>
            <a:endParaRPr lang="en-US" dirty="0"/>
          </a:p>
        </p:txBody>
      </p:sp>
      <p:sp>
        <p:nvSpPr>
          <p:cNvPr id="5" name="Slide Number Placeholder 4"/>
          <p:cNvSpPr>
            <a:spLocks noGrp="1"/>
          </p:cNvSpPr>
          <p:nvPr>
            <p:ph type="sldNum" sz="quarter" idx="12"/>
          </p:nvPr>
        </p:nvSpPr>
        <p:spPr/>
        <p:txBody>
          <a:bodyPr/>
          <a:lstStyle/>
          <a:p>
            <a:fld id="{3E99C8BE-5BAD-47D9-BB13-6DF90D458BB8}" type="slidenum">
              <a:rPr lang="en-US" smtClean="0"/>
              <a:t>33</a:t>
            </a:fld>
            <a:endParaRPr lang="en-US"/>
          </a:p>
        </p:txBody>
      </p:sp>
    </p:spTree>
    <p:extLst>
      <p:ext uri="{BB962C8B-B14F-4D97-AF65-F5344CB8AC3E}">
        <p14:creationId xmlns:p14="http://schemas.microsoft.com/office/powerpoint/2010/main" val="26623147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Exploring the </a:t>
            </a:r>
            <a:r>
              <a:rPr lang="en-US" dirty="0"/>
              <a:t>Guide </a:t>
            </a:r>
            <a:r>
              <a:rPr lang="en-US" dirty="0" smtClean="0"/>
              <a:t>and the Role of the Facilitator – Discussion</a:t>
            </a:r>
            <a:r>
              <a:rPr lang="en-US" dirty="0"/>
              <a:t> </a:t>
            </a:r>
            <a:r>
              <a:rPr lang="en-US" dirty="0" smtClean="0"/>
              <a:t>and Planning</a:t>
            </a:r>
            <a:endParaRPr lang="en-US" dirty="0"/>
          </a:p>
        </p:txBody>
      </p:sp>
      <p:sp>
        <p:nvSpPr>
          <p:cNvPr id="3" name="Content Placeholder 2"/>
          <p:cNvSpPr>
            <a:spLocks noGrp="1"/>
          </p:cNvSpPr>
          <p:nvPr>
            <p:ph idx="1"/>
          </p:nvPr>
        </p:nvSpPr>
        <p:spPr>
          <a:xfrm>
            <a:off x="838200" y="2254927"/>
            <a:ext cx="10515600" cy="3922035"/>
          </a:xfrm>
        </p:spPr>
        <p:txBody>
          <a:bodyPr/>
          <a:lstStyle/>
          <a:p>
            <a:r>
              <a:rPr lang="en-US" dirty="0" smtClean="0"/>
              <a:t>At your tables review the following documents that are used to record the thoughts and ideas of the self-study team members:</a:t>
            </a:r>
          </a:p>
          <a:p>
            <a:pPr lvl="1"/>
            <a:r>
              <a:rPr lang="en-US" dirty="0" smtClean="0"/>
              <a:t>Initial Voting Worksheet (supplemental document)</a:t>
            </a:r>
          </a:p>
          <a:p>
            <a:pPr lvl="1"/>
            <a:r>
              <a:rPr lang="en-US" dirty="0" smtClean="0"/>
              <a:t>Consensus Rating Form (pg. T-47)</a:t>
            </a:r>
          </a:p>
          <a:p>
            <a:pPr lvl="1"/>
            <a:r>
              <a:rPr lang="en-US" dirty="0" smtClean="0"/>
              <a:t>Planning Form (pg. T-50)</a:t>
            </a:r>
            <a:endParaRPr lang="en-US" dirty="0"/>
          </a:p>
        </p:txBody>
      </p:sp>
      <p:sp>
        <p:nvSpPr>
          <p:cNvPr id="5" name="Slide Number Placeholder 4"/>
          <p:cNvSpPr>
            <a:spLocks noGrp="1"/>
          </p:cNvSpPr>
          <p:nvPr>
            <p:ph type="sldNum" sz="quarter" idx="12"/>
          </p:nvPr>
        </p:nvSpPr>
        <p:spPr/>
        <p:txBody>
          <a:bodyPr/>
          <a:lstStyle/>
          <a:p>
            <a:fld id="{3E99C8BE-5BAD-47D9-BB13-6DF90D458BB8}" type="slidenum">
              <a:rPr lang="en-US" smtClean="0"/>
              <a:t>34</a:t>
            </a:fld>
            <a:endParaRPr lang="en-US"/>
          </a:p>
        </p:txBody>
      </p:sp>
    </p:spTree>
    <p:extLst>
      <p:ext uri="{BB962C8B-B14F-4D97-AF65-F5344CB8AC3E}">
        <p14:creationId xmlns:p14="http://schemas.microsoft.com/office/powerpoint/2010/main" val="976231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Exploring the </a:t>
            </a:r>
            <a:r>
              <a:rPr lang="en-US" dirty="0"/>
              <a:t>Guide – </a:t>
            </a:r>
            <a:r>
              <a:rPr lang="en-US" dirty="0" smtClean="0"/>
              <a:t>Discussion, Planning  </a:t>
            </a:r>
            <a:r>
              <a:rPr lang="en-US" dirty="0"/>
              <a:t>and the Role of the Facilitator</a:t>
            </a:r>
          </a:p>
        </p:txBody>
      </p:sp>
      <p:sp>
        <p:nvSpPr>
          <p:cNvPr id="3" name="Content Placeholder 2"/>
          <p:cNvSpPr>
            <a:spLocks noGrp="1"/>
          </p:cNvSpPr>
          <p:nvPr>
            <p:ph idx="1"/>
          </p:nvPr>
        </p:nvSpPr>
        <p:spPr/>
        <p:txBody>
          <a:bodyPr/>
          <a:lstStyle/>
          <a:p>
            <a:r>
              <a:rPr lang="en-US" dirty="0" smtClean="0"/>
              <a:t>Each table group shares out two characteristics of a good facilitator from the charts created earlier.</a:t>
            </a:r>
          </a:p>
          <a:p>
            <a:r>
              <a:rPr lang="en-US" dirty="0" smtClean="0"/>
              <a:t>Brainstorm at your tables:</a:t>
            </a:r>
          </a:p>
          <a:p>
            <a:pPr lvl="1"/>
            <a:r>
              <a:rPr lang="en-US" dirty="0" smtClean="0"/>
              <a:t>What are examples of ways the facilitator can encourage the conversation?</a:t>
            </a:r>
          </a:p>
          <a:p>
            <a:pPr lvl="1"/>
            <a:r>
              <a:rPr lang="en-US" dirty="0"/>
              <a:t>What can the facilitator do to ensure that one or two team members do not monopolize the conversation</a:t>
            </a:r>
            <a:r>
              <a:rPr lang="en-US" dirty="0" smtClean="0"/>
              <a:t>?</a:t>
            </a:r>
          </a:p>
          <a:p>
            <a:pPr lvl="1"/>
            <a:r>
              <a:rPr lang="en-US" dirty="0" smtClean="0"/>
              <a:t>What can the facilitator do to involve team members who are not as comfortable sharing their opinions?</a:t>
            </a:r>
          </a:p>
          <a:p>
            <a:pPr lvl="1"/>
            <a:r>
              <a:rPr lang="en-US" dirty="0" smtClean="0"/>
              <a:t>How can the facilitator ensure that he or she captures the thoughts and ideas of the team members accurately?</a:t>
            </a:r>
          </a:p>
          <a:p>
            <a:pPr lvl="1"/>
            <a:endParaRPr lang="en-US" dirty="0" smtClean="0"/>
          </a:p>
          <a:p>
            <a:pPr lvl="1"/>
            <a:endParaRPr lang="en-US" dirty="0" smtClean="0"/>
          </a:p>
          <a:p>
            <a:pPr lvl="1"/>
            <a:endParaRPr lang="en-US" dirty="0" smtClean="0"/>
          </a:p>
          <a:p>
            <a:pPr lvl="1"/>
            <a:endParaRPr lang="en-US" dirty="0" smtClean="0"/>
          </a:p>
          <a:p>
            <a:pPr marL="457200" lvl="1" indent="0">
              <a:buNone/>
            </a:pPr>
            <a:endParaRPr lang="en-US" dirty="0" smtClean="0"/>
          </a:p>
          <a:p>
            <a:pPr marL="0" indent="0">
              <a:buNone/>
            </a:pPr>
            <a:endParaRPr lang="en-US" dirty="0" smtClean="0"/>
          </a:p>
        </p:txBody>
      </p:sp>
      <p:sp>
        <p:nvSpPr>
          <p:cNvPr id="5" name="Slide Number Placeholder 4"/>
          <p:cNvSpPr>
            <a:spLocks noGrp="1"/>
          </p:cNvSpPr>
          <p:nvPr>
            <p:ph type="sldNum" sz="quarter" idx="12"/>
          </p:nvPr>
        </p:nvSpPr>
        <p:spPr/>
        <p:txBody>
          <a:bodyPr/>
          <a:lstStyle/>
          <a:p>
            <a:fld id="{3E99C8BE-5BAD-47D9-BB13-6DF90D458BB8}" type="slidenum">
              <a:rPr lang="en-US" smtClean="0"/>
              <a:t>35</a:t>
            </a:fld>
            <a:endParaRPr lang="en-US"/>
          </a:p>
        </p:txBody>
      </p:sp>
    </p:spTree>
    <p:extLst>
      <p:ext uri="{BB962C8B-B14F-4D97-AF65-F5344CB8AC3E}">
        <p14:creationId xmlns:p14="http://schemas.microsoft.com/office/powerpoint/2010/main" val="3172539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Practicing</a:t>
            </a:r>
            <a:r>
              <a:rPr lang="en-US" dirty="0"/>
              <a:t> </a:t>
            </a:r>
            <a:r>
              <a:rPr lang="en-US" dirty="0" smtClean="0"/>
              <a:t>the Role of the Facilitator</a:t>
            </a:r>
            <a:endParaRPr lang="en-US" dirty="0"/>
          </a:p>
        </p:txBody>
      </p:sp>
      <p:sp>
        <p:nvSpPr>
          <p:cNvPr id="3" name="Content Placeholder 2"/>
          <p:cNvSpPr>
            <a:spLocks noGrp="1"/>
          </p:cNvSpPr>
          <p:nvPr>
            <p:ph idx="1"/>
          </p:nvPr>
        </p:nvSpPr>
        <p:spPr/>
        <p:txBody>
          <a:bodyPr/>
          <a:lstStyle/>
          <a:p>
            <a:r>
              <a:rPr lang="en-US" dirty="0" smtClean="0"/>
              <a:t>Take turns practicing facilitation using the completed scoring templates and the completed scoring guide for the interventions in Area 1. Each person at the table will facilitate the conversation pertaining to ONE intervention.</a:t>
            </a:r>
          </a:p>
          <a:p>
            <a:pPr lvl="1"/>
            <a:r>
              <a:rPr lang="en-US" dirty="0" smtClean="0"/>
              <a:t>The facilitator records the initial votes of team members using the initial scoring worksheet.</a:t>
            </a:r>
          </a:p>
          <a:p>
            <a:pPr lvl="1"/>
            <a:r>
              <a:rPr lang="en-US" dirty="0" smtClean="0"/>
              <a:t>The facilitator leads the discussion – ask team members to explain why they voted the way they did.  Attempt to reach consensus</a:t>
            </a:r>
          </a:p>
          <a:p>
            <a:pPr lvl="1"/>
            <a:r>
              <a:rPr lang="en-US" dirty="0" smtClean="0"/>
              <a:t>Conduct a consensus vote using the Consensus Rating Forms</a:t>
            </a:r>
          </a:p>
          <a:p>
            <a:pPr lvl="1"/>
            <a:r>
              <a:rPr lang="en-US" dirty="0" smtClean="0"/>
              <a:t>Work through two questions on the Planning Form</a:t>
            </a:r>
          </a:p>
        </p:txBody>
      </p:sp>
      <p:sp>
        <p:nvSpPr>
          <p:cNvPr id="5" name="Slide Number Placeholder 4"/>
          <p:cNvSpPr>
            <a:spLocks noGrp="1"/>
          </p:cNvSpPr>
          <p:nvPr>
            <p:ph type="sldNum" sz="quarter" idx="12"/>
          </p:nvPr>
        </p:nvSpPr>
        <p:spPr/>
        <p:txBody>
          <a:bodyPr/>
          <a:lstStyle/>
          <a:p>
            <a:fld id="{3E99C8BE-5BAD-47D9-BB13-6DF90D458BB8}" type="slidenum">
              <a:rPr lang="en-US" smtClean="0"/>
              <a:t>36</a:t>
            </a:fld>
            <a:endParaRPr lang="en-US"/>
          </a:p>
        </p:txBody>
      </p:sp>
    </p:spTree>
    <p:extLst>
      <p:ext uri="{BB962C8B-B14F-4D97-AF65-F5344CB8AC3E}">
        <p14:creationId xmlns:p14="http://schemas.microsoft.com/office/powerpoint/2010/main" val="2520101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dirty="0" smtClean="0">
                <a:solidFill>
                  <a:srgbClr val="FFFFFF"/>
                </a:solidFill>
                <a:latin typeface="Calibri"/>
                <a:cs typeface="Calibri"/>
              </a:rPr>
              <a:t>Reflection and Summary</a:t>
            </a:r>
            <a:endParaRPr lang="en-US" b="1" dirty="0">
              <a:solidFill>
                <a:srgbClr val="FFFFFF"/>
              </a:solidFill>
              <a:latin typeface="Calibri"/>
              <a:cs typeface="Calibri"/>
            </a:endParaRPr>
          </a:p>
        </p:txBody>
      </p:sp>
      <p:sp>
        <p:nvSpPr>
          <p:cNvPr id="3" name="Text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2"/>
          </p:nvPr>
        </p:nvSpPr>
        <p:spPr/>
        <p:txBody>
          <a:bodyPr/>
          <a:lstStyle/>
          <a:p>
            <a:fld id="{3E99C8BE-5BAD-47D9-BB13-6DF90D458BB8}" type="slidenum">
              <a:rPr lang="en-US" smtClean="0"/>
              <a:t>37</a:t>
            </a:fld>
            <a:endParaRPr lang="en-US"/>
          </a:p>
        </p:txBody>
      </p:sp>
    </p:spTree>
    <p:extLst>
      <p:ext uri="{BB962C8B-B14F-4D97-AF65-F5344CB8AC3E}">
        <p14:creationId xmlns:p14="http://schemas.microsoft.com/office/powerpoint/2010/main" val="13312610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sz="3200" dirty="0" smtClean="0"/>
              <a:t>At your tables discuss:</a:t>
            </a:r>
          </a:p>
          <a:p>
            <a:pPr lvl="1"/>
            <a:r>
              <a:rPr lang="en-US" sz="2800" dirty="0" smtClean="0"/>
              <a:t>What went well?</a:t>
            </a:r>
          </a:p>
          <a:p>
            <a:pPr lvl="1"/>
            <a:r>
              <a:rPr lang="en-US" sz="2800" dirty="0" smtClean="0"/>
              <a:t>What will you need to practice?</a:t>
            </a:r>
          </a:p>
          <a:p>
            <a:pPr lvl="1"/>
            <a:r>
              <a:rPr lang="en-US" sz="2800" dirty="0" smtClean="0"/>
              <a:t>What did you learn?</a:t>
            </a:r>
          </a:p>
        </p:txBody>
      </p:sp>
      <p:sp>
        <p:nvSpPr>
          <p:cNvPr id="5" name="Slide Number Placeholder 4"/>
          <p:cNvSpPr>
            <a:spLocks noGrp="1"/>
          </p:cNvSpPr>
          <p:nvPr>
            <p:ph type="sldNum" sz="quarter" idx="12"/>
          </p:nvPr>
        </p:nvSpPr>
        <p:spPr/>
        <p:txBody>
          <a:bodyPr/>
          <a:lstStyle/>
          <a:p>
            <a:fld id="{3E99C8BE-5BAD-47D9-BB13-6DF90D458BB8}" type="slidenum">
              <a:rPr lang="en-US" smtClean="0"/>
              <a:t>38</a:t>
            </a:fld>
            <a:endParaRPr lang="en-US"/>
          </a:p>
        </p:txBody>
      </p:sp>
    </p:spTree>
    <p:extLst>
      <p:ext uri="{BB962C8B-B14F-4D97-AF65-F5344CB8AC3E}">
        <p14:creationId xmlns:p14="http://schemas.microsoft.com/office/powerpoint/2010/main" val="16972228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Whole Group Discussion:</a:t>
            </a:r>
          </a:p>
          <a:p>
            <a:pPr lvl="1"/>
            <a:r>
              <a:rPr lang="en-US" dirty="0" smtClean="0"/>
              <a:t>What are the overall benefits of this process?</a:t>
            </a:r>
          </a:p>
          <a:p>
            <a:pPr lvl="1"/>
            <a:r>
              <a:rPr lang="en-US" dirty="0" smtClean="0"/>
              <a:t>Why is it helpful to have a structure when engaging in this work?</a:t>
            </a:r>
          </a:p>
          <a:p>
            <a:pPr lvl="1"/>
            <a:r>
              <a:rPr lang="en-US" dirty="0" smtClean="0"/>
              <a:t>Why is it beneficial to have team members who hold a variety of roles and have expertise in different areas?</a:t>
            </a:r>
          </a:p>
          <a:p>
            <a:pPr lvl="1"/>
            <a:r>
              <a:rPr lang="en-US" dirty="0" smtClean="0"/>
              <a:t>What are next steps when I return to my agency, district, or school?</a:t>
            </a:r>
          </a:p>
          <a:p>
            <a:pPr lvl="1"/>
            <a:endParaRPr lang="en-US" dirty="0"/>
          </a:p>
        </p:txBody>
      </p:sp>
      <p:sp>
        <p:nvSpPr>
          <p:cNvPr id="5" name="Slide Number Placeholder 4"/>
          <p:cNvSpPr>
            <a:spLocks noGrp="1"/>
          </p:cNvSpPr>
          <p:nvPr>
            <p:ph type="sldNum" sz="quarter" idx="12"/>
          </p:nvPr>
        </p:nvSpPr>
        <p:spPr/>
        <p:txBody>
          <a:bodyPr/>
          <a:lstStyle/>
          <a:p>
            <a:fld id="{3E99C8BE-5BAD-47D9-BB13-6DF90D458BB8}" type="slidenum">
              <a:rPr lang="en-US" smtClean="0"/>
              <a:t>39</a:t>
            </a:fld>
            <a:endParaRPr lang="en-US"/>
          </a:p>
        </p:txBody>
      </p:sp>
    </p:spTree>
    <p:extLst>
      <p:ext uri="{BB962C8B-B14F-4D97-AF65-F5344CB8AC3E}">
        <p14:creationId xmlns:p14="http://schemas.microsoft.com/office/powerpoint/2010/main" val="1251961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of ESSA – Schools in Need of </a:t>
            </a:r>
            <a:r>
              <a:rPr lang="en-US" dirty="0" smtClean="0"/>
              <a:t>Comprehensive </a:t>
            </a:r>
            <a:r>
              <a:rPr lang="en-US" dirty="0"/>
              <a:t>Support</a:t>
            </a:r>
          </a:p>
        </p:txBody>
      </p:sp>
      <p:sp>
        <p:nvSpPr>
          <p:cNvPr id="3" name="Content Placeholder 2"/>
          <p:cNvSpPr>
            <a:spLocks noGrp="1"/>
          </p:cNvSpPr>
          <p:nvPr>
            <p:ph idx="1"/>
          </p:nvPr>
        </p:nvSpPr>
        <p:spPr/>
        <p:txBody>
          <a:bodyPr>
            <a:normAutofit/>
          </a:bodyPr>
          <a:lstStyle/>
          <a:p>
            <a:r>
              <a:rPr lang="en-US" dirty="0"/>
              <a:t>States must notify each local educational agency (LEA) in the State of any school </a:t>
            </a:r>
            <a:r>
              <a:rPr lang="en-US" dirty="0" smtClean="0"/>
              <a:t>that is identified for comprehensive support</a:t>
            </a:r>
            <a:endParaRPr lang="en-US" dirty="0"/>
          </a:p>
          <a:p>
            <a:r>
              <a:rPr lang="en-US" dirty="0" smtClean="0"/>
              <a:t>Each </a:t>
            </a:r>
            <a:r>
              <a:rPr lang="en-US" dirty="0"/>
              <a:t>notified </a:t>
            </a:r>
            <a:r>
              <a:rPr lang="en-US" dirty="0" smtClean="0"/>
              <a:t>LEA </a:t>
            </a:r>
            <a:r>
              <a:rPr lang="en-US" dirty="0"/>
              <a:t>must in partnership with stakeholders, develop an improvement plan that:</a:t>
            </a:r>
          </a:p>
          <a:p>
            <a:pPr lvl="1"/>
            <a:r>
              <a:rPr lang="en-US" dirty="0"/>
              <a:t>Includes long-term goals for student performance</a:t>
            </a:r>
          </a:p>
          <a:p>
            <a:pPr lvl="1"/>
            <a:r>
              <a:rPr lang="en-US" b="1" dirty="0"/>
              <a:t>Includes evidence-based interventions</a:t>
            </a:r>
          </a:p>
          <a:p>
            <a:pPr lvl="1"/>
            <a:r>
              <a:rPr lang="en-US" dirty="0"/>
              <a:t>Is </a:t>
            </a:r>
            <a:r>
              <a:rPr lang="en-US" dirty="0" smtClean="0"/>
              <a:t>based on a school-level needs assessment</a:t>
            </a:r>
          </a:p>
          <a:p>
            <a:pPr lvl="1"/>
            <a:r>
              <a:rPr lang="en-US" dirty="0" smtClean="0"/>
              <a:t>Identifies resource inequities</a:t>
            </a:r>
          </a:p>
          <a:p>
            <a:pPr lvl="1"/>
            <a:r>
              <a:rPr lang="en-US" dirty="0" smtClean="0"/>
              <a:t>Is approved by the school, LEA, and the State education agency</a:t>
            </a:r>
            <a:endParaRPr lang="en-US" dirty="0"/>
          </a:p>
          <a:p>
            <a:pPr lvl="1"/>
            <a:r>
              <a:rPr lang="en-US" dirty="0"/>
              <a:t>Is monitored </a:t>
            </a:r>
            <a:r>
              <a:rPr lang="en-US" dirty="0" smtClean="0"/>
              <a:t>and periodically reviewed by the SEA</a:t>
            </a:r>
            <a:endParaRPr lang="en-US" dirty="0"/>
          </a:p>
          <a:p>
            <a:endParaRPr lang="en-US" dirty="0"/>
          </a:p>
        </p:txBody>
      </p:sp>
      <p:sp>
        <p:nvSpPr>
          <p:cNvPr id="5" name="Slide Number Placeholder 4"/>
          <p:cNvSpPr>
            <a:spLocks noGrp="1"/>
          </p:cNvSpPr>
          <p:nvPr>
            <p:ph type="sldNum" sz="quarter" idx="12"/>
          </p:nvPr>
        </p:nvSpPr>
        <p:spPr/>
        <p:txBody>
          <a:bodyPr/>
          <a:lstStyle/>
          <a:p>
            <a:fld id="{3E99C8BE-5BAD-47D9-BB13-6DF90D458BB8}" type="slidenum">
              <a:rPr lang="en-US" smtClean="0"/>
              <a:t>4</a:t>
            </a:fld>
            <a:endParaRPr lang="en-US"/>
          </a:p>
        </p:txBody>
      </p:sp>
    </p:spTree>
    <p:extLst>
      <p:ext uri="{BB962C8B-B14F-4D97-AF65-F5344CB8AC3E}">
        <p14:creationId xmlns:p14="http://schemas.microsoft.com/office/powerpoint/2010/main" val="25995138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ESSA provides flexibility and responsibility to states and school districts to select interventions for their schools in need of comprehensive or targeted support.</a:t>
            </a:r>
          </a:p>
          <a:p>
            <a:r>
              <a:rPr lang="en-US" dirty="0" smtClean="0"/>
              <a:t>The Guide for Identifying Evidence-Based Interventions for School Improvement  and the self-study process provide a structure to help in the decision-making process.</a:t>
            </a:r>
          </a:p>
          <a:p>
            <a:r>
              <a:rPr lang="en-US" dirty="0" smtClean="0"/>
              <a:t>The guide encourages the selection of interventions that meet the needs of the school and are evidence-based. </a:t>
            </a:r>
          </a:p>
          <a:p>
            <a:r>
              <a:rPr lang="en-US" dirty="0" smtClean="0"/>
              <a:t>Both individual and group work are a part of the process.</a:t>
            </a:r>
          </a:p>
          <a:p>
            <a:r>
              <a:rPr lang="en-US" dirty="0" smtClean="0"/>
              <a:t>The facilitator is critical to the implementation of the guide.</a:t>
            </a:r>
          </a:p>
          <a:p>
            <a:endParaRPr lang="en-US" dirty="0"/>
          </a:p>
        </p:txBody>
      </p:sp>
      <p:sp>
        <p:nvSpPr>
          <p:cNvPr id="5" name="Slide Number Placeholder 4"/>
          <p:cNvSpPr>
            <a:spLocks noGrp="1"/>
          </p:cNvSpPr>
          <p:nvPr>
            <p:ph type="sldNum" sz="quarter" idx="12"/>
          </p:nvPr>
        </p:nvSpPr>
        <p:spPr/>
        <p:txBody>
          <a:bodyPr/>
          <a:lstStyle/>
          <a:p>
            <a:fld id="{3E99C8BE-5BAD-47D9-BB13-6DF90D458BB8}" type="slidenum">
              <a:rPr lang="en-US" smtClean="0"/>
              <a:t>40</a:t>
            </a:fld>
            <a:endParaRPr lang="en-US"/>
          </a:p>
        </p:txBody>
      </p:sp>
    </p:spTree>
    <p:extLst>
      <p:ext uri="{BB962C8B-B14F-4D97-AF65-F5344CB8AC3E}">
        <p14:creationId xmlns:p14="http://schemas.microsoft.com/office/powerpoint/2010/main" val="39978838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and Contact Information</a:t>
            </a:r>
            <a:endParaRPr lang="en-US" dirty="0"/>
          </a:p>
        </p:txBody>
      </p:sp>
      <p:sp>
        <p:nvSpPr>
          <p:cNvPr id="3" name="Content Placeholder 2"/>
          <p:cNvSpPr>
            <a:spLocks noGrp="1"/>
          </p:cNvSpPr>
          <p:nvPr>
            <p:ph idx="1"/>
          </p:nvPr>
        </p:nvSpPr>
        <p:spPr/>
        <p:txBody>
          <a:bodyPr/>
          <a:lstStyle/>
          <a:p>
            <a:r>
              <a:rPr lang="en-US" dirty="0" smtClean="0"/>
              <a:t>The guide and resources that support it may be found at: </a:t>
            </a:r>
            <a:r>
              <a:rPr lang="en-US" dirty="0" smtClean="0">
                <a:hlinkClick r:id="rId3"/>
              </a:rPr>
              <a:t>http://essa.fsu.edu</a:t>
            </a:r>
            <a:r>
              <a:rPr lang="en-US" dirty="0" smtClean="0"/>
              <a:t> </a:t>
            </a:r>
          </a:p>
          <a:p>
            <a:r>
              <a:rPr lang="en-US" dirty="0" smtClean="0"/>
              <a:t>For additional information regarding the guide or its use please contact:</a:t>
            </a:r>
          </a:p>
          <a:p>
            <a:pPr marL="0" indent="0" algn="ctr">
              <a:buNone/>
            </a:pPr>
            <a:r>
              <a:rPr lang="en-US" dirty="0" smtClean="0"/>
              <a:t>Laurie Lee</a:t>
            </a:r>
            <a:endParaRPr lang="en-US" dirty="0"/>
          </a:p>
          <a:p>
            <a:pPr marL="0" indent="0" algn="ctr">
              <a:buNone/>
            </a:pPr>
            <a:r>
              <a:rPr lang="en-US" dirty="0" smtClean="0"/>
              <a:t>Florida Center for Reading Research</a:t>
            </a:r>
          </a:p>
          <a:p>
            <a:pPr marL="0" indent="0" algn="ctr">
              <a:buNone/>
            </a:pPr>
            <a:r>
              <a:rPr lang="en-US" dirty="0" smtClean="0">
                <a:hlinkClick r:id="rId4"/>
              </a:rPr>
              <a:t>llee@fcrr.org</a:t>
            </a:r>
            <a:endParaRPr lang="en-US" dirty="0" smtClean="0"/>
          </a:p>
          <a:p>
            <a:pPr marL="0" indent="0" algn="ctr">
              <a:buNone/>
            </a:pPr>
            <a:r>
              <a:rPr lang="en-US" dirty="0" smtClean="0"/>
              <a:t>850-644-1953</a:t>
            </a:r>
          </a:p>
        </p:txBody>
      </p:sp>
      <p:sp>
        <p:nvSpPr>
          <p:cNvPr id="5" name="Slide Number Placeholder 4"/>
          <p:cNvSpPr>
            <a:spLocks noGrp="1"/>
          </p:cNvSpPr>
          <p:nvPr>
            <p:ph type="sldNum" sz="quarter" idx="12"/>
          </p:nvPr>
        </p:nvSpPr>
        <p:spPr/>
        <p:txBody>
          <a:bodyPr/>
          <a:lstStyle/>
          <a:p>
            <a:fld id="{3E99C8BE-5BAD-47D9-BB13-6DF90D458BB8}" type="slidenum">
              <a:rPr lang="en-US" smtClean="0"/>
              <a:t>41</a:t>
            </a:fld>
            <a:endParaRPr lang="en-US"/>
          </a:p>
        </p:txBody>
      </p:sp>
    </p:spTree>
    <p:extLst>
      <p:ext uri="{BB962C8B-B14F-4D97-AF65-F5344CB8AC3E}">
        <p14:creationId xmlns:p14="http://schemas.microsoft.com/office/powerpoint/2010/main" val="3496348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of ESSA – Schools in Need of Targeted Support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States must notify </a:t>
            </a:r>
            <a:r>
              <a:rPr lang="en-US" dirty="0"/>
              <a:t>each local educational agency </a:t>
            </a:r>
            <a:r>
              <a:rPr lang="en-US" dirty="0" smtClean="0"/>
              <a:t>(LEA) in </a:t>
            </a:r>
            <a:r>
              <a:rPr lang="en-US" dirty="0"/>
              <a:t>the State of any school served by the local educational agency in which any subgroup of students is consistently </a:t>
            </a:r>
            <a:r>
              <a:rPr lang="en-US" dirty="0" smtClean="0"/>
              <a:t>underperforming</a:t>
            </a:r>
          </a:p>
          <a:p>
            <a:r>
              <a:rPr lang="en-US" dirty="0" smtClean="0"/>
              <a:t>LEAs must notify schools with respect to which subgroup of students in such school are consistently underperforming</a:t>
            </a:r>
          </a:p>
          <a:p>
            <a:r>
              <a:rPr lang="en-US" dirty="0" smtClean="0"/>
              <a:t>Each notified school must in partnership with stakeholders, develop an improvement plan that:</a:t>
            </a:r>
          </a:p>
          <a:p>
            <a:pPr lvl="1"/>
            <a:r>
              <a:rPr lang="en-US" dirty="0" smtClean="0"/>
              <a:t>Includes long-term goals for student performance</a:t>
            </a:r>
          </a:p>
          <a:p>
            <a:pPr lvl="1"/>
            <a:r>
              <a:rPr lang="en-US" b="1" dirty="0" smtClean="0"/>
              <a:t>Includes evidence-based interventions</a:t>
            </a:r>
          </a:p>
          <a:p>
            <a:pPr lvl="1"/>
            <a:r>
              <a:rPr lang="en-US" dirty="0" smtClean="0"/>
              <a:t>Is approved by the LEA</a:t>
            </a:r>
          </a:p>
          <a:p>
            <a:pPr lvl="1"/>
            <a:r>
              <a:rPr lang="en-US" dirty="0" smtClean="0"/>
              <a:t>Is monitored by the LEA</a:t>
            </a:r>
          </a:p>
          <a:p>
            <a:pPr lvl="1"/>
            <a:r>
              <a:rPr lang="en-US" dirty="0" smtClean="0"/>
              <a:t>Results in additional action following unsuccessful implementation of such plan after a number of years determined by the LEA.</a:t>
            </a:r>
          </a:p>
          <a:p>
            <a:pPr lvl="1"/>
            <a:endParaRPr lang="en-US" dirty="0"/>
          </a:p>
        </p:txBody>
      </p:sp>
      <p:sp>
        <p:nvSpPr>
          <p:cNvPr id="5" name="Slide Number Placeholder 4"/>
          <p:cNvSpPr>
            <a:spLocks noGrp="1"/>
          </p:cNvSpPr>
          <p:nvPr>
            <p:ph type="sldNum" sz="quarter" idx="12"/>
          </p:nvPr>
        </p:nvSpPr>
        <p:spPr/>
        <p:txBody>
          <a:bodyPr/>
          <a:lstStyle/>
          <a:p>
            <a:fld id="{3E99C8BE-5BAD-47D9-BB13-6DF90D458BB8}" type="slidenum">
              <a:rPr lang="en-US" smtClean="0"/>
              <a:t>5</a:t>
            </a:fld>
            <a:endParaRPr lang="en-US"/>
          </a:p>
        </p:txBody>
      </p:sp>
    </p:spTree>
    <p:extLst>
      <p:ext uri="{BB962C8B-B14F-4D97-AF65-F5344CB8AC3E}">
        <p14:creationId xmlns:p14="http://schemas.microsoft.com/office/powerpoint/2010/main" val="3975699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ESSA – Levels of Evidence</a:t>
            </a:r>
            <a:endParaRPr lang="en-US" dirty="0"/>
          </a:p>
        </p:txBody>
      </p:sp>
      <p:pic>
        <p:nvPicPr>
          <p:cNvPr id="4" name="Content Placeholder 3"/>
          <p:cNvPicPr>
            <a:picLocks noGrp="1" noChangeAspect="1"/>
          </p:cNvPicPr>
          <p:nvPr>
            <p:ph idx="1"/>
          </p:nvPr>
        </p:nvPicPr>
        <p:blipFill rotWithShape="1">
          <a:blip r:embed="rId3"/>
          <a:srcRect l="2986" t="1936" r="2911" b="2804"/>
          <a:stretch/>
        </p:blipFill>
        <p:spPr>
          <a:xfrm>
            <a:off x="1952904" y="1065059"/>
            <a:ext cx="7156101" cy="5639332"/>
          </a:xfrm>
          <a:prstGeom prst="rect">
            <a:avLst/>
          </a:prstGeom>
        </p:spPr>
      </p:pic>
      <p:sp>
        <p:nvSpPr>
          <p:cNvPr id="6" name="Slide Number Placeholder 5"/>
          <p:cNvSpPr>
            <a:spLocks noGrp="1"/>
          </p:cNvSpPr>
          <p:nvPr>
            <p:ph type="sldNum" sz="quarter" idx="12"/>
          </p:nvPr>
        </p:nvSpPr>
        <p:spPr/>
        <p:txBody>
          <a:bodyPr/>
          <a:lstStyle/>
          <a:p>
            <a:fld id="{3E99C8BE-5BAD-47D9-BB13-6DF90D458BB8}" type="slidenum">
              <a:rPr lang="en-US" smtClean="0"/>
              <a:t>6</a:t>
            </a:fld>
            <a:endParaRPr lang="en-US"/>
          </a:p>
        </p:txBody>
      </p:sp>
    </p:spTree>
    <p:extLst>
      <p:ext uri="{BB962C8B-B14F-4D97-AF65-F5344CB8AC3E}">
        <p14:creationId xmlns:p14="http://schemas.microsoft.com/office/powerpoint/2010/main" val="86960624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Purpose of the Guide?</a:t>
            </a:r>
            <a:endParaRPr lang="en-US" dirty="0"/>
          </a:p>
        </p:txBody>
      </p:sp>
      <p:sp>
        <p:nvSpPr>
          <p:cNvPr id="3" name="Content Placeholder 2"/>
          <p:cNvSpPr>
            <a:spLocks noGrp="1"/>
          </p:cNvSpPr>
          <p:nvPr>
            <p:ph idx="1"/>
          </p:nvPr>
        </p:nvSpPr>
        <p:spPr>
          <a:xfrm>
            <a:off x="514905" y="1690689"/>
            <a:ext cx="10838895" cy="4486274"/>
          </a:xfrm>
        </p:spPr>
        <p:txBody>
          <a:bodyPr>
            <a:normAutofit/>
          </a:bodyPr>
          <a:lstStyle/>
          <a:p>
            <a:r>
              <a:rPr lang="en-US" dirty="0" smtClean="0"/>
              <a:t>The Guide for Identifying Evidence-Based Interventions for School Improvement is intended to help SEAs and LEAs carefully consider the evidence supporting intervention options that they will require or recommend in their state ESSA plan, school improvement plans, and funding applications. SEAs could indicate in their state ESSA plan how they have used or will use the self-study process to identify interventions, in partnership with stakeholders. </a:t>
            </a:r>
          </a:p>
          <a:p>
            <a:endParaRPr lang="en-US" dirty="0" smtClean="0"/>
          </a:p>
        </p:txBody>
      </p:sp>
      <p:sp>
        <p:nvSpPr>
          <p:cNvPr id="5" name="Slide Number Placeholder 4"/>
          <p:cNvSpPr>
            <a:spLocks noGrp="1"/>
          </p:cNvSpPr>
          <p:nvPr>
            <p:ph type="sldNum" sz="quarter" idx="12"/>
          </p:nvPr>
        </p:nvSpPr>
        <p:spPr/>
        <p:txBody>
          <a:bodyPr/>
          <a:lstStyle/>
          <a:p>
            <a:fld id="{3E99C8BE-5BAD-47D9-BB13-6DF90D458BB8}" type="slidenum">
              <a:rPr lang="en-US" smtClean="0"/>
              <a:t>7</a:t>
            </a:fld>
            <a:endParaRPr lang="en-US"/>
          </a:p>
        </p:txBody>
      </p:sp>
    </p:spTree>
    <p:extLst>
      <p:ext uri="{BB962C8B-B14F-4D97-AF65-F5344CB8AC3E}">
        <p14:creationId xmlns:p14="http://schemas.microsoft.com/office/powerpoint/2010/main" val="158085926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Goals of the Guide?</a:t>
            </a:r>
          </a:p>
        </p:txBody>
      </p:sp>
      <p:sp>
        <p:nvSpPr>
          <p:cNvPr id="3" name="Content Placeholder 2"/>
          <p:cNvSpPr>
            <a:spLocks noGrp="1"/>
          </p:cNvSpPr>
          <p:nvPr>
            <p:ph idx="1"/>
          </p:nvPr>
        </p:nvSpPr>
        <p:spPr/>
        <p:txBody>
          <a:bodyPr/>
          <a:lstStyle/>
          <a:p>
            <a:r>
              <a:rPr lang="en-US" dirty="0"/>
              <a:t>The purpose of the guide is to help self-study teams:</a:t>
            </a:r>
          </a:p>
          <a:p>
            <a:pPr lvl="1"/>
            <a:r>
              <a:rPr lang="en-US" dirty="0"/>
              <a:t>Evaluate the evidence base for interventions that may be considered for use in schools in need of comprehensive or targeted support</a:t>
            </a:r>
          </a:p>
          <a:p>
            <a:pPr lvl="1"/>
            <a:r>
              <a:rPr lang="en-US" dirty="0"/>
              <a:t>Determine the interventions that have strong evidence and are relevant and appropriate to meeting the needs of schools</a:t>
            </a:r>
          </a:p>
          <a:p>
            <a:pPr lvl="1"/>
            <a:r>
              <a:rPr lang="en-US" dirty="0"/>
              <a:t>Plan to provide resources for schools to help them choose or implement interventions.</a:t>
            </a:r>
          </a:p>
          <a:p>
            <a:endParaRPr lang="en-US" dirty="0"/>
          </a:p>
        </p:txBody>
      </p:sp>
      <p:sp>
        <p:nvSpPr>
          <p:cNvPr id="4" name="Slide Number Placeholder 3"/>
          <p:cNvSpPr>
            <a:spLocks noGrp="1"/>
          </p:cNvSpPr>
          <p:nvPr>
            <p:ph type="sldNum" sz="quarter" idx="12"/>
          </p:nvPr>
        </p:nvSpPr>
        <p:spPr/>
        <p:txBody>
          <a:bodyPr/>
          <a:lstStyle/>
          <a:p>
            <a:fld id="{3E99C8BE-5BAD-47D9-BB13-6DF90D458BB8}" type="slidenum">
              <a:rPr lang="en-US" smtClean="0"/>
              <a:t>8</a:t>
            </a:fld>
            <a:endParaRPr lang="en-US"/>
          </a:p>
        </p:txBody>
      </p:sp>
    </p:spTree>
    <p:extLst>
      <p:ext uri="{BB962C8B-B14F-4D97-AF65-F5344CB8AC3E}">
        <p14:creationId xmlns:p14="http://schemas.microsoft.com/office/powerpoint/2010/main" val="281385256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Guide Help?</a:t>
            </a:r>
            <a:endParaRPr lang="en-US" dirty="0"/>
          </a:p>
        </p:txBody>
      </p:sp>
      <p:sp>
        <p:nvSpPr>
          <p:cNvPr id="3" name="Content Placeholder 2"/>
          <p:cNvSpPr>
            <a:spLocks noGrp="1"/>
          </p:cNvSpPr>
          <p:nvPr>
            <p:ph idx="1"/>
          </p:nvPr>
        </p:nvSpPr>
        <p:spPr/>
        <p:txBody>
          <a:bodyPr/>
          <a:lstStyle/>
          <a:p>
            <a:r>
              <a:rPr lang="en-US" dirty="0" smtClean="0"/>
              <a:t>The guide provides the following to help self-study teams meet their goals:</a:t>
            </a:r>
          </a:p>
          <a:p>
            <a:pPr lvl="1"/>
            <a:r>
              <a:rPr lang="en-US" dirty="0"/>
              <a:t>A</a:t>
            </a:r>
            <a:r>
              <a:rPr lang="en-US" dirty="0" smtClean="0"/>
              <a:t> process for a variety of stakeholders to be involved in decision-making through their participation on the self-study team</a:t>
            </a:r>
          </a:p>
          <a:p>
            <a:pPr lvl="1"/>
            <a:r>
              <a:rPr lang="en-US" dirty="0" smtClean="0"/>
              <a:t>A structure for focused and thoughtful conversations</a:t>
            </a:r>
          </a:p>
          <a:p>
            <a:pPr lvl="1"/>
            <a:r>
              <a:rPr lang="en-US" dirty="0" smtClean="0"/>
              <a:t>A variety of tools to record the thoughts of the self-study team regarding selection of interventions and planning for successful implementation</a:t>
            </a:r>
          </a:p>
          <a:p>
            <a:pPr lvl="1"/>
            <a:r>
              <a:rPr lang="en-US" dirty="0" smtClean="0"/>
              <a:t>A procedure for decision-making and follow-through</a:t>
            </a:r>
          </a:p>
          <a:p>
            <a:endParaRPr lang="en-US" dirty="0"/>
          </a:p>
        </p:txBody>
      </p:sp>
      <p:sp>
        <p:nvSpPr>
          <p:cNvPr id="5" name="Slide Number Placeholder 4"/>
          <p:cNvSpPr>
            <a:spLocks noGrp="1"/>
          </p:cNvSpPr>
          <p:nvPr>
            <p:ph type="sldNum" sz="quarter" idx="12"/>
          </p:nvPr>
        </p:nvSpPr>
        <p:spPr/>
        <p:txBody>
          <a:bodyPr/>
          <a:lstStyle/>
          <a:p>
            <a:fld id="{3E99C8BE-5BAD-47D9-BB13-6DF90D458BB8}" type="slidenum">
              <a:rPr lang="en-US" smtClean="0"/>
              <a:t>9</a:t>
            </a:fld>
            <a:endParaRPr lang="en-US"/>
          </a:p>
        </p:txBody>
      </p:sp>
    </p:spTree>
    <p:extLst>
      <p:ext uri="{BB962C8B-B14F-4D97-AF65-F5344CB8AC3E}">
        <p14:creationId xmlns:p14="http://schemas.microsoft.com/office/powerpoint/2010/main" val="2314536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5457</Words>
  <Application>Microsoft Macintosh PowerPoint</Application>
  <PresentationFormat>Custom</PresentationFormat>
  <Paragraphs>360</Paragraphs>
  <Slides>41</Slides>
  <Notes>41</Notes>
  <HiddenSlides>0</HiddenSlides>
  <MMClips>2</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Guide for Identifying Evidence-Based Interventions for School Improvement</vt:lpstr>
      <vt:lpstr>Agenda</vt:lpstr>
      <vt:lpstr>ESSA and the Guide for Identifying Evidence-Based Interventions for School Improvement</vt:lpstr>
      <vt:lpstr>Requirements of ESSA – Schools in Need of Comprehensive Support</vt:lpstr>
      <vt:lpstr>Requirements of ESSA – Schools in Need of Targeted Support</vt:lpstr>
      <vt:lpstr>ESSA – Levels of Evidence</vt:lpstr>
      <vt:lpstr>What is the Purpose of the Guide?</vt:lpstr>
      <vt:lpstr>What are the Goals of the Guide?</vt:lpstr>
      <vt:lpstr>How Does the Guide Help?</vt:lpstr>
      <vt:lpstr>School Improvement Opportunities Under ESSA</vt:lpstr>
      <vt:lpstr>The Need for Discussion and Decision-Making</vt:lpstr>
      <vt:lpstr>Considering Context</vt:lpstr>
      <vt:lpstr>Considering Context</vt:lpstr>
      <vt:lpstr>The Self-Study Process</vt:lpstr>
      <vt:lpstr>What is Self-Study?</vt:lpstr>
      <vt:lpstr>The Self-Study Process – Recruiting a Team</vt:lpstr>
      <vt:lpstr>The Self-Study Process – The Role of the Facilitator</vt:lpstr>
      <vt:lpstr>The Self-Study Process – The Role of the Facilitator </vt:lpstr>
      <vt:lpstr>Conducting Self-Study</vt:lpstr>
      <vt:lpstr>Steps in Self-Study</vt:lpstr>
      <vt:lpstr>SEA Guide for Identifying Evidence-Based Interventions for School Improvement</vt:lpstr>
      <vt:lpstr>LEA Guide for Identifying Evidence-Based Interventions for School Improvement </vt:lpstr>
      <vt:lpstr>Step One of Self-Study - Preparing for Collaboration</vt:lpstr>
      <vt:lpstr>Step Two of Self-Study – Participating in Discussion</vt:lpstr>
      <vt:lpstr>Step Three of Self-Study – Planning Next Steps</vt:lpstr>
      <vt:lpstr>Exploring the Guide and the Role of the Facilitator</vt:lpstr>
      <vt:lpstr>Exploring the Guide and the Role of the Facilitator – An Overview</vt:lpstr>
      <vt:lpstr>Exploring the Guide and the Role of the Facilitator – Sections for Preparation</vt:lpstr>
      <vt:lpstr>Exploring the Guide and the Role of the Facilitator– Sections for Preparation: Collecting and Evaluating Evidence</vt:lpstr>
      <vt:lpstr>Exploring the Guide and the Role of the Facilitator – Sections for Preparation: ESSA Levels of Evidence</vt:lpstr>
      <vt:lpstr>Exploring the Guide and the Role of the Facilitator – Sections for Preparation: ESSA Levels of Evidence</vt:lpstr>
      <vt:lpstr>Exploring the Guide and the Role of the Facilitator – The Scoring Template</vt:lpstr>
      <vt:lpstr>Exploring the Guide and the Role of the Facilitator – Sections for Preparation:  The Scoring Guide</vt:lpstr>
      <vt:lpstr>Exploring the Guide and the Role of the Facilitator – Discussion and Planning</vt:lpstr>
      <vt:lpstr>Exploring the Guide – Discussion, Planning  and the Role of the Facilitator</vt:lpstr>
      <vt:lpstr>Practicing the Role of the Facilitator</vt:lpstr>
      <vt:lpstr>Reflection and Summary</vt:lpstr>
      <vt:lpstr>Reflection</vt:lpstr>
      <vt:lpstr>Reflection</vt:lpstr>
      <vt:lpstr>In Summary</vt:lpstr>
      <vt:lpstr>Resources and Contact Information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dc:title>
  <dc:creator>Laurie Lee</dc:creator>
  <cp:lastModifiedBy>Nathan Archer</cp:lastModifiedBy>
  <cp:revision>148</cp:revision>
  <cp:lastPrinted>2016-12-14T15:19:02Z</cp:lastPrinted>
  <dcterms:created xsi:type="dcterms:W3CDTF">2016-12-12T14:10:19Z</dcterms:created>
  <dcterms:modified xsi:type="dcterms:W3CDTF">2017-03-17T17:30:19Z</dcterms:modified>
</cp:coreProperties>
</file>